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91" r:id="rId11"/>
    <p:sldId id="292" r:id="rId12"/>
    <p:sldId id="293" r:id="rId13"/>
    <p:sldId id="294" r:id="rId14"/>
    <p:sldId id="269" r:id="rId15"/>
    <p:sldId id="270" r:id="rId16"/>
    <p:sldId id="311" r:id="rId17"/>
    <p:sldId id="271" r:id="rId18"/>
    <p:sldId id="310" r:id="rId19"/>
    <p:sldId id="272" r:id="rId20"/>
    <p:sldId id="295" r:id="rId21"/>
    <p:sldId id="296" r:id="rId22"/>
    <p:sldId id="297" r:id="rId23"/>
    <p:sldId id="298" r:id="rId24"/>
    <p:sldId id="299" r:id="rId25"/>
    <p:sldId id="300" r:id="rId26"/>
    <p:sldId id="301" r:id="rId27"/>
    <p:sldId id="302" r:id="rId28"/>
    <p:sldId id="303" r:id="rId29"/>
    <p:sldId id="265" r:id="rId30"/>
    <p:sldId id="266" r:id="rId31"/>
    <p:sldId id="267" r:id="rId32"/>
    <p:sldId id="268" r:id="rId33"/>
    <p:sldId id="304" r:id="rId34"/>
    <p:sldId id="305" r:id="rId35"/>
    <p:sldId id="306" r:id="rId36"/>
    <p:sldId id="307" r:id="rId37"/>
    <p:sldId id="273" r:id="rId38"/>
  </p:sldIdLst>
  <p:sldSz cx="18288000" cy="10287000"/>
  <p:notesSz cx="6858000" cy="9144000"/>
  <p:embeddedFontLst>
    <p:embeddedFont>
      <p:font typeface="Microsoft JhengHei Light" panose="020B0304030504040204" pitchFamily="34" charset="-120"/>
      <p:regular r:id="rId39"/>
    </p:embeddedFont>
    <p:embeddedFont>
      <p:font typeface="Noto Sans T Chinese" panose="02020500000000000000" charset="-120"/>
      <p:regular r:id="rId40"/>
    </p:embeddedFont>
    <p:embeddedFont>
      <p:font typeface="芫荽" panose="02020500000000000000" charset="-120"/>
      <p:regular r:id="rId41"/>
    </p:embeddedFont>
    <p:embeddedFont>
      <p:font typeface="圓體" panose="02020500000000000000" charset="-12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9" d="100"/>
          <a:sy n="39" d="100"/>
        </p:scale>
        <p:origin x="94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1E8"/>
        </a:solidFill>
        <a:effectLst/>
      </p:bgPr>
    </p:bg>
    <p:spTree>
      <p:nvGrpSpPr>
        <p:cNvPr id="1" name=""/>
        <p:cNvGrpSpPr/>
        <p:nvPr/>
      </p:nvGrpSpPr>
      <p:grpSpPr>
        <a:xfrm>
          <a:off x="0" y="0"/>
          <a:ext cx="0" cy="0"/>
          <a:chOff x="0" y="0"/>
          <a:chExt cx="0" cy="0"/>
        </a:xfrm>
      </p:grpSpPr>
      <p:sp>
        <p:nvSpPr>
          <p:cNvPr id="2" name="AutoShape 2"/>
          <p:cNvSpPr/>
          <p:nvPr/>
        </p:nvSpPr>
        <p:spPr>
          <a:xfrm>
            <a:off x="742303" y="1238789"/>
            <a:ext cx="16803394" cy="9525"/>
          </a:xfrm>
          <a:prstGeom prst="line">
            <a:avLst/>
          </a:prstGeom>
          <a:ln w="19050" cap="flat">
            <a:solidFill>
              <a:srgbClr val="BD8F53"/>
            </a:solidFill>
            <a:prstDash val="solid"/>
            <a:headEnd type="none" w="sm" len="sm"/>
            <a:tailEnd type="none" w="sm" len="sm"/>
          </a:ln>
        </p:spPr>
        <p:txBody>
          <a:bodyPr/>
          <a:lstStyle/>
          <a:p>
            <a:endParaRPr lang="zh-TW" altLang="en-US"/>
          </a:p>
        </p:txBody>
      </p:sp>
      <p:sp>
        <p:nvSpPr>
          <p:cNvPr id="3" name="AutoShape 3"/>
          <p:cNvSpPr/>
          <p:nvPr/>
        </p:nvSpPr>
        <p:spPr>
          <a:xfrm>
            <a:off x="742303" y="9601293"/>
            <a:ext cx="16803394" cy="34583"/>
          </a:xfrm>
          <a:prstGeom prst="line">
            <a:avLst/>
          </a:prstGeom>
          <a:ln w="19050" cap="flat">
            <a:solidFill>
              <a:srgbClr val="BD8F53"/>
            </a:solidFill>
            <a:prstDash val="solid"/>
            <a:headEnd type="none" w="sm" len="sm"/>
            <a:tailEnd type="none" w="sm" len="sm"/>
          </a:ln>
        </p:spPr>
        <p:txBody>
          <a:bodyPr/>
          <a:lstStyle/>
          <a:p>
            <a:endParaRPr lang="zh-TW" altLang="en-US"/>
          </a:p>
        </p:txBody>
      </p:sp>
      <p:sp>
        <p:nvSpPr>
          <p:cNvPr id="4" name="TextBox 4"/>
          <p:cNvSpPr txBox="1"/>
          <p:nvPr/>
        </p:nvSpPr>
        <p:spPr>
          <a:xfrm>
            <a:off x="12148579" y="7536701"/>
            <a:ext cx="5110721" cy="2194048"/>
          </a:xfrm>
          <a:prstGeom prst="rect">
            <a:avLst/>
          </a:prstGeom>
        </p:spPr>
        <p:txBody>
          <a:bodyPr lIns="0" tIns="0" rIns="0" bIns="0" rtlCol="0" anchor="t">
            <a:spAutoFit/>
          </a:bodyPr>
          <a:lstStyle/>
          <a:p>
            <a:pPr>
              <a:lnSpc>
                <a:spcPts val="3450"/>
              </a:lnSpc>
            </a:pPr>
            <a:r>
              <a:rPr lang="zh-TW" altLang="en-US" sz="2800" b="0" i="0" cap="all" dirty="0">
                <a:solidFill>
                  <a:srgbClr val="9B4819"/>
                </a:solidFill>
                <a:effectLst/>
                <a:latin typeface="+mj-ea"/>
                <a:ea typeface="+mj-ea"/>
              </a:rPr>
              <a:t>組員 </a:t>
            </a:r>
            <a:endParaRPr lang="zh-TW" altLang="en-US" sz="2800" cap="all" dirty="0">
              <a:solidFill>
                <a:srgbClr val="9B4819"/>
              </a:solidFill>
              <a:effectLst/>
              <a:latin typeface="+mj-ea"/>
              <a:ea typeface="+mj-ea"/>
            </a:endParaRPr>
          </a:p>
          <a:p>
            <a:pPr>
              <a:lnSpc>
                <a:spcPts val="3450"/>
              </a:lnSpc>
            </a:pPr>
            <a:r>
              <a:rPr lang="zh-TW" altLang="en-US" sz="2800" b="0" i="0" cap="all" dirty="0">
                <a:solidFill>
                  <a:srgbClr val="9B4819"/>
                </a:solidFill>
                <a:effectLst/>
                <a:latin typeface="+mj-ea"/>
                <a:ea typeface="+mj-ea"/>
              </a:rPr>
              <a:t>資訊四乙 曾品元</a:t>
            </a:r>
            <a:r>
              <a:rPr lang="en-US" altLang="zh-TW" sz="2800" b="0" i="0" cap="all" dirty="0">
                <a:solidFill>
                  <a:srgbClr val="9B4819"/>
                </a:solidFill>
                <a:effectLst/>
                <a:latin typeface="+mj-ea"/>
                <a:ea typeface="+mj-ea"/>
              </a:rPr>
              <a:t>11027233</a:t>
            </a:r>
            <a:endParaRPr lang="zh-TW" altLang="en-US" sz="2800" cap="all" dirty="0">
              <a:solidFill>
                <a:srgbClr val="9B4819"/>
              </a:solidFill>
              <a:effectLst/>
              <a:latin typeface="+mj-ea"/>
              <a:ea typeface="+mj-ea"/>
            </a:endParaRPr>
          </a:p>
          <a:p>
            <a:pPr>
              <a:lnSpc>
                <a:spcPts val="3450"/>
              </a:lnSpc>
            </a:pPr>
            <a:r>
              <a:rPr lang="zh-TW" altLang="en-US" sz="2800" b="0" i="0" cap="all" dirty="0">
                <a:solidFill>
                  <a:srgbClr val="9B4819"/>
                </a:solidFill>
                <a:effectLst/>
                <a:latin typeface="+mj-ea"/>
                <a:ea typeface="+mj-ea"/>
              </a:rPr>
              <a:t>資訊四乙 江庭瑄</a:t>
            </a:r>
            <a:r>
              <a:rPr lang="en-US" altLang="zh-TW" sz="2800" b="0" i="0" cap="all" dirty="0">
                <a:solidFill>
                  <a:srgbClr val="9B4819"/>
                </a:solidFill>
                <a:effectLst/>
                <a:latin typeface="+mj-ea"/>
                <a:ea typeface="+mj-ea"/>
              </a:rPr>
              <a:t>11027235</a:t>
            </a:r>
            <a:endParaRPr lang="zh-TW" altLang="en-US" sz="2800" cap="all" dirty="0">
              <a:solidFill>
                <a:srgbClr val="9B4819"/>
              </a:solidFill>
              <a:effectLst/>
              <a:latin typeface="+mj-ea"/>
              <a:ea typeface="+mj-ea"/>
            </a:endParaRPr>
          </a:p>
          <a:p>
            <a:pPr>
              <a:lnSpc>
                <a:spcPts val="3450"/>
              </a:lnSpc>
            </a:pPr>
            <a:r>
              <a:rPr lang="zh-TW" altLang="en-US" sz="2800" b="0" i="0" cap="all" dirty="0">
                <a:solidFill>
                  <a:srgbClr val="9B4819"/>
                </a:solidFill>
                <a:effectLst/>
                <a:latin typeface="+mj-ea"/>
                <a:ea typeface="+mj-ea"/>
              </a:rPr>
              <a:t>資訊四乙 王紫薰</a:t>
            </a:r>
            <a:r>
              <a:rPr lang="en-US" altLang="zh-TW" sz="2800" b="0" i="0" cap="all" dirty="0">
                <a:solidFill>
                  <a:srgbClr val="9B4819"/>
                </a:solidFill>
                <a:effectLst/>
                <a:latin typeface="+mj-ea"/>
                <a:ea typeface="+mj-ea"/>
              </a:rPr>
              <a:t>11027238</a:t>
            </a:r>
            <a:endParaRPr lang="zh-TW" altLang="en-US" sz="2800" cap="all" dirty="0">
              <a:solidFill>
                <a:srgbClr val="9B4819"/>
              </a:solidFill>
              <a:effectLst/>
              <a:latin typeface="+mj-ea"/>
              <a:ea typeface="+mj-ea"/>
            </a:endParaRPr>
          </a:p>
          <a:p>
            <a:pPr algn="r">
              <a:lnSpc>
                <a:spcPts val="3500"/>
              </a:lnSpc>
              <a:spcBef>
                <a:spcPct val="0"/>
              </a:spcBef>
            </a:pPr>
            <a:endParaRPr lang="en-US" sz="2500" spc="150" dirty="0">
              <a:solidFill>
                <a:srgbClr val="9B4819"/>
              </a:solidFill>
              <a:latin typeface="圓體"/>
              <a:ea typeface="圓體"/>
              <a:cs typeface="圓體"/>
              <a:sym typeface="圓體"/>
            </a:endParaRPr>
          </a:p>
        </p:txBody>
      </p:sp>
      <p:sp>
        <p:nvSpPr>
          <p:cNvPr id="5" name="TextBox 5"/>
          <p:cNvSpPr txBox="1"/>
          <p:nvPr/>
        </p:nvSpPr>
        <p:spPr>
          <a:xfrm>
            <a:off x="514350" y="4416131"/>
            <a:ext cx="17259300" cy="2337983"/>
          </a:xfrm>
          <a:prstGeom prst="rect">
            <a:avLst/>
          </a:prstGeom>
        </p:spPr>
        <p:txBody>
          <a:bodyPr lIns="0" tIns="0" rIns="0" bIns="0" rtlCol="0" anchor="t">
            <a:spAutoFit/>
          </a:bodyPr>
          <a:lstStyle/>
          <a:p>
            <a:pPr marL="0" lvl="0" indent="0" algn="ctr">
              <a:lnSpc>
                <a:spcPts val="9019"/>
              </a:lnSpc>
            </a:pPr>
            <a:r>
              <a:rPr lang="en-US" sz="8274" spc="-165" dirty="0" err="1">
                <a:solidFill>
                  <a:srgbClr val="000000"/>
                </a:solidFill>
                <a:latin typeface="芫荽"/>
                <a:ea typeface="芫荽"/>
                <a:cs typeface="芫荽"/>
                <a:sym typeface="芫荽"/>
              </a:rPr>
              <a:t>隨機性對於量子糾錯算法的重要性及適用於IBM</a:t>
            </a:r>
            <a:r>
              <a:rPr lang="en-US" sz="8274" spc="-165" dirty="0">
                <a:solidFill>
                  <a:srgbClr val="000000"/>
                </a:solidFill>
                <a:latin typeface="芫荽"/>
                <a:ea typeface="芫荽"/>
                <a:cs typeface="芫荽"/>
                <a:sym typeface="芫荽"/>
              </a:rPr>
              <a:t> </a:t>
            </a:r>
            <a:r>
              <a:rPr lang="en-US" sz="8274" spc="-165" dirty="0" err="1">
                <a:solidFill>
                  <a:srgbClr val="000000"/>
                </a:solidFill>
                <a:latin typeface="芫荽"/>
                <a:ea typeface="芫荽"/>
                <a:cs typeface="芫荽"/>
                <a:sym typeface="芫荽"/>
              </a:rPr>
              <a:t>Quantum的量子糾錯算法</a:t>
            </a:r>
            <a:endParaRPr lang="en-US" sz="8274" spc="-165" dirty="0">
              <a:solidFill>
                <a:srgbClr val="000000"/>
              </a:solidFill>
              <a:latin typeface="芫荽"/>
              <a:ea typeface="芫荽"/>
              <a:cs typeface="芫荽"/>
              <a:sym typeface="芫荽"/>
            </a:endParaRPr>
          </a:p>
        </p:txBody>
      </p:sp>
      <p:sp>
        <p:nvSpPr>
          <p:cNvPr id="6" name="TextBox 6"/>
          <p:cNvSpPr txBox="1"/>
          <p:nvPr/>
        </p:nvSpPr>
        <p:spPr>
          <a:xfrm>
            <a:off x="5478553" y="1553227"/>
            <a:ext cx="7330895" cy="3038438"/>
          </a:xfrm>
          <a:prstGeom prst="rect">
            <a:avLst/>
          </a:prstGeom>
        </p:spPr>
        <p:txBody>
          <a:bodyPr lIns="0" tIns="0" rIns="0" bIns="0" rtlCol="0" anchor="t">
            <a:spAutoFit/>
          </a:bodyPr>
          <a:lstStyle/>
          <a:p>
            <a:pPr algn="ctr">
              <a:lnSpc>
                <a:spcPts val="6046"/>
              </a:lnSpc>
            </a:pPr>
            <a:r>
              <a:rPr lang="en-US" sz="4413" spc="-88" dirty="0" err="1">
                <a:solidFill>
                  <a:srgbClr val="9B4819"/>
                </a:solidFill>
                <a:latin typeface="芫荽"/>
                <a:ea typeface="芫荽"/>
                <a:cs typeface="芫荽"/>
                <a:sym typeface="芫荽"/>
              </a:rPr>
              <a:t>中原大學</a:t>
            </a:r>
            <a:endParaRPr lang="en-US" sz="4413" spc="-88" dirty="0">
              <a:solidFill>
                <a:srgbClr val="9B4819"/>
              </a:solidFill>
              <a:latin typeface="芫荽"/>
              <a:ea typeface="芫荽"/>
              <a:cs typeface="芫荽"/>
              <a:sym typeface="芫荽"/>
            </a:endParaRPr>
          </a:p>
          <a:p>
            <a:pPr algn="ctr">
              <a:lnSpc>
                <a:spcPts val="6046"/>
              </a:lnSpc>
            </a:pPr>
            <a:r>
              <a:rPr lang="en-US" sz="4413" spc="-88" dirty="0" err="1">
                <a:solidFill>
                  <a:srgbClr val="9B4819"/>
                </a:solidFill>
                <a:latin typeface="芫荽"/>
                <a:ea typeface="芫荽"/>
                <a:cs typeface="芫荽"/>
                <a:sym typeface="芫荽"/>
              </a:rPr>
              <a:t>資訊工程學系</a:t>
            </a:r>
            <a:endParaRPr lang="en-US" sz="4413" spc="-88" dirty="0">
              <a:solidFill>
                <a:srgbClr val="9B4819"/>
              </a:solidFill>
              <a:latin typeface="芫荽"/>
              <a:ea typeface="芫荽"/>
              <a:cs typeface="芫荽"/>
              <a:sym typeface="芫荽"/>
            </a:endParaRPr>
          </a:p>
          <a:p>
            <a:pPr algn="ctr">
              <a:lnSpc>
                <a:spcPts val="6046"/>
              </a:lnSpc>
            </a:pPr>
            <a:r>
              <a:rPr lang="en-US" sz="4413" spc="-88" dirty="0">
                <a:solidFill>
                  <a:srgbClr val="9B4819"/>
                </a:solidFill>
                <a:latin typeface="芫荽"/>
                <a:ea typeface="芫荽"/>
                <a:cs typeface="芫荽"/>
                <a:sym typeface="芫荽"/>
              </a:rPr>
              <a:t>113學年度專題實驗期末報告</a:t>
            </a:r>
          </a:p>
          <a:p>
            <a:pPr marL="0" lvl="0" indent="0" algn="ctr">
              <a:lnSpc>
                <a:spcPts val="6046"/>
              </a:lnSpc>
            </a:pPr>
            <a:endParaRPr lang="en-US" sz="4413" spc="-88" dirty="0">
              <a:solidFill>
                <a:srgbClr val="9B4819"/>
              </a:solidFill>
              <a:latin typeface="芫荽"/>
              <a:ea typeface="芫荽"/>
              <a:cs typeface="芫荽"/>
              <a:sym typeface="芫荽"/>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FBA7A1-8671-E4F1-DB70-7662B0AB5488}"/>
              </a:ext>
            </a:extLst>
          </p:cNvPr>
          <p:cNvPicPr>
            <a:picLocks noChangeAspect="1"/>
          </p:cNvPicPr>
          <p:nvPr/>
        </p:nvPicPr>
        <p:blipFill>
          <a:blip r:embed="rId2"/>
          <a:stretch>
            <a:fillRect/>
          </a:stretch>
        </p:blipFill>
        <p:spPr>
          <a:xfrm>
            <a:off x="0" y="-165794"/>
            <a:ext cx="18288000" cy="10452794"/>
          </a:xfrm>
          <a:prstGeom prst="rect">
            <a:avLst/>
          </a:prstGeom>
        </p:spPr>
      </p:pic>
    </p:spTree>
    <p:extLst>
      <p:ext uri="{BB962C8B-B14F-4D97-AF65-F5344CB8AC3E}">
        <p14:creationId xmlns:p14="http://schemas.microsoft.com/office/powerpoint/2010/main" val="86387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1C67D3-5CBE-5AD8-CABF-F482AE28C86E}"/>
              </a:ext>
            </a:extLst>
          </p:cNvPr>
          <p:cNvPicPr>
            <a:picLocks noChangeAspect="1"/>
          </p:cNvPicPr>
          <p:nvPr/>
        </p:nvPicPr>
        <p:blipFill>
          <a:blip r:embed="rId2"/>
          <a:stretch>
            <a:fillRect/>
          </a:stretch>
        </p:blipFill>
        <p:spPr>
          <a:xfrm>
            <a:off x="0" y="-153260"/>
            <a:ext cx="18288001" cy="10472917"/>
          </a:xfrm>
          <a:prstGeom prst="rect">
            <a:avLst/>
          </a:prstGeom>
        </p:spPr>
      </p:pic>
    </p:spTree>
    <p:extLst>
      <p:ext uri="{BB962C8B-B14F-4D97-AF65-F5344CB8AC3E}">
        <p14:creationId xmlns:p14="http://schemas.microsoft.com/office/powerpoint/2010/main" val="1591769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62272B-21E3-4406-5324-EB0E3858FBFB}"/>
              </a:ext>
            </a:extLst>
          </p:cNvPr>
          <p:cNvPicPr>
            <a:picLocks noChangeAspect="1"/>
          </p:cNvPicPr>
          <p:nvPr/>
        </p:nvPicPr>
        <p:blipFill>
          <a:blip r:embed="rId2"/>
          <a:stretch>
            <a:fillRect/>
          </a:stretch>
        </p:blipFill>
        <p:spPr>
          <a:xfrm>
            <a:off x="1" y="-48940"/>
            <a:ext cx="18288000" cy="10335940"/>
          </a:xfrm>
          <a:prstGeom prst="rect">
            <a:avLst/>
          </a:prstGeom>
        </p:spPr>
      </p:pic>
    </p:spTree>
    <p:extLst>
      <p:ext uri="{BB962C8B-B14F-4D97-AF65-F5344CB8AC3E}">
        <p14:creationId xmlns:p14="http://schemas.microsoft.com/office/powerpoint/2010/main" val="430044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95C4F3-C207-20CE-1829-949A8A81F456}"/>
              </a:ext>
            </a:extLst>
          </p:cNvPr>
          <p:cNvPicPr>
            <a:picLocks noChangeAspect="1"/>
          </p:cNvPicPr>
          <p:nvPr/>
        </p:nvPicPr>
        <p:blipFill>
          <a:blip r:embed="rId2"/>
          <a:stretch>
            <a:fillRect/>
          </a:stretch>
        </p:blipFill>
        <p:spPr>
          <a:xfrm>
            <a:off x="0" y="-66340"/>
            <a:ext cx="18288001" cy="10353340"/>
          </a:xfrm>
          <a:prstGeom prst="rect">
            <a:avLst/>
          </a:prstGeom>
        </p:spPr>
      </p:pic>
    </p:spTree>
    <p:extLst>
      <p:ext uri="{BB962C8B-B14F-4D97-AF65-F5344CB8AC3E}">
        <p14:creationId xmlns:p14="http://schemas.microsoft.com/office/powerpoint/2010/main" val="3049172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1E8"/>
        </a:solidFill>
        <a:effectLst/>
      </p:bgPr>
    </p:bg>
    <p:spTree>
      <p:nvGrpSpPr>
        <p:cNvPr id="1" name=""/>
        <p:cNvGrpSpPr/>
        <p:nvPr/>
      </p:nvGrpSpPr>
      <p:grpSpPr>
        <a:xfrm>
          <a:off x="0" y="0"/>
          <a:ext cx="0" cy="0"/>
          <a:chOff x="0" y="0"/>
          <a:chExt cx="0" cy="0"/>
        </a:xfrm>
      </p:grpSpPr>
      <p:sp>
        <p:nvSpPr>
          <p:cNvPr id="2" name="AutoShape 2"/>
          <p:cNvSpPr/>
          <p:nvPr/>
        </p:nvSpPr>
        <p:spPr>
          <a:xfrm flipV="1">
            <a:off x="710772" y="695325"/>
            <a:ext cx="16230600" cy="77057"/>
          </a:xfrm>
          <a:prstGeom prst="line">
            <a:avLst/>
          </a:prstGeom>
          <a:ln w="19050" cap="flat">
            <a:solidFill>
              <a:srgbClr val="BD8F53"/>
            </a:solidFill>
            <a:prstDash val="solid"/>
            <a:headEnd type="none" w="sm" len="sm"/>
            <a:tailEnd type="none" w="sm" len="sm"/>
          </a:ln>
        </p:spPr>
        <p:txBody>
          <a:bodyPr/>
          <a:lstStyle/>
          <a:p>
            <a:endParaRPr lang="zh-TW" altLang="en-US"/>
          </a:p>
        </p:txBody>
      </p:sp>
      <p:sp>
        <p:nvSpPr>
          <p:cNvPr id="3" name="Freeform 3"/>
          <p:cNvSpPr/>
          <p:nvPr/>
        </p:nvSpPr>
        <p:spPr>
          <a:xfrm>
            <a:off x="4935904" y="2163292"/>
            <a:ext cx="12970175" cy="7702660"/>
          </a:xfrm>
          <a:custGeom>
            <a:avLst/>
            <a:gdLst/>
            <a:ahLst/>
            <a:cxnLst/>
            <a:rect l="l" t="t" r="r" b="b"/>
            <a:pathLst>
              <a:path w="12970175" h="7702660">
                <a:moveTo>
                  <a:pt x="0" y="0"/>
                </a:moveTo>
                <a:lnTo>
                  <a:pt x="12970175" y="0"/>
                </a:lnTo>
                <a:lnTo>
                  <a:pt x="12970175" y="7702660"/>
                </a:lnTo>
                <a:lnTo>
                  <a:pt x="0" y="7702660"/>
                </a:lnTo>
                <a:lnTo>
                  <a:pt x="0" y="0"/>
                </a:lnTo>
                <a:close/>
              </a:path>
            </a:pathLst>
          </a:custGeom>
          <a:blipFill>
            <a:blip r:embed="rId2"/>
            <a:stretch>
              <a:fillRect/>
            </a:stretch>
          </a:blipFill>
        </p:spPr>
        <p:txBody>
          <a:bodyPr/>
          <a:lstStyle/>
          <a:p>
            <a:endParaRPr lang="zh-TW" altLang="en-US"/>
          </a:p>
        </p:txBody>
      </p:sp>
      <p:sp>
        <p:nvSpPr>
          <p:cNvPr id="4" name="TextBox 4"/>
          <p:cNvSpPr txBox="1"/>
          <p:nvPr/>
        </p:nvSpPr>
        <p:spPr>
          <a:xfrm>
            <a:off x="710772" y="810482"/>
            <a:ext cx="10710219" cy="859476"/>
          </a:xfrm>
          <a:prstGeom prst="rect">
            <a:avLst/>
          </a:prstGeom>
        </p:spPr>
        <p:txBody>
          <a:bodyPr lIns="0" tIns="0" rIns="0" bIns="0" rtlCol="0" anchor="t">
            <a:spAutoFit/>
          </a:bodyPr>
          <a:lstStyle/>
          <a:p>
            <a:pPr marL="0" lvl="0" indent="0" algn="l">
              <a:lnSpc>
                <a:spcPts val="6628"/>
              </a:lnSpc>
              <a:spcBef>
                <a:spcPct val="0"/>
              </a:spcBef>
            </a:pPr>
            <a:r>
              <a:rPr lang="en-US" sz="5918">
                <a:solidFill>
                  <a:srgbClr val="9B4819"/>
                </a:solidFill>
                <a:latin typeface="芫荽"/>
                <a:ea typeface="芫荽"/>
                <a:cs typeface="芫荽"/>
                <a:sym typeface="芫荽"/>
              </a:rPr>
              <a:t>Implementation and Analysis</a:t>
            </a:r>
          </a:p>
        </p:txBody>
      </p:sp>
      <p:sp>
        <p:nvSpPr>
          <p:cNvPr id="5" name="TextBox 5"/>
          <p:cNvSpPr txBox="1"/>
          <p:nvPr/>
        </p:nvSpPr>
        <p:spPr>
          <a:xfrm>
            <a:off x="710772" y="3344352"/>
            <a:ext cx="3839036" cy="4131196"/>
          </a:xfrm>
          <a:prstGeom prst="rect">
            <a:avLst/>
          </a:prstGeom>
        </p:spPr>
        <p:txBody>
          <a:bodyPr lIns="0" tIns="0" rIns="0" bIns="0" rtlCol="0" anchor="t">
            <a:spAutoFit/>
          </a:bodyPr>
          <a:lstStyle/>
          <a:p>
            <a:pPr algn="ctr">
              <a:lnSpc>
                <a:spcPts val="3598"/>
              </a:lnSpc>
              <a:spcBef>
                <a:spcPct val="0"/>
              </a:spcBef>
            </a:pPr>
            <a:r>
              <a:rPr lang="en-US" altLang="zh-TW" sz="2800" b="0" i="0" dirty="0">
                <a:solidFill>
                  <a:srgbClr val="9B4819"/>
                </a:solidFill>
                <a:effectLst/>
              </a:rPr>
              <a:t>Results of 20-Bit Grouping Error Correction in Circle. Consider the error rate equal to 0.007 and 0,002 in without error correction (dark blue and green) and SRCC error correction (purple and yellow).</a:t>
            </a:r>
            <a:endParaRPr lang="en-US" sz="2570" b="1" spc="154" dirty="0">
              <a:solidFill>
                <a:srgbClr val="9B4819"/>
              </a:solidFill>
              <a:latin typeface="圓體"/>
              <a:ea typeface="圓體"/>
              <a:cs typeface="圓體"/>
              <a:sym typeface="圓體"/>
            </a:endParaRPr>
          </a:p>
        </p:txBody>
      </p:sp>
      <p:sp>
        <p:nvSpPr>
          <p:cNvPr id="6" name="TextBox 6"/>
          <p:cNvSpPr txBox="1"/>
          <p:nvPr/>
        </p:nvSpPr>
        <p:spPr>
          <a:xfrm>
            <a:off x="8119702" y="1453391"/>
            <a:ext cx="9457526" cy="682687"/>
          </a:xfrm>
          <a:prstGeom prst="rect">
            <a:avLst/>
          </a:prstGeom>
        </p:spPr>
        <p:txBody>
          <a:bodyPr lIns="0" tIns="0" rIns="0" bIns="0" rtlCol="0" anchor="t">
            <a:spAutoFit/>
          </a:bodyPr>
          <a:lstStyle/>
          <a:p>
            <a:pPr algn="r">
              <a:lnSpc>
                <a:spcPts val="5599"/>
              </a:lnSpc>
              <a:spcBef>
                <a:spcPct val="0"/>
              </a:spcBef>
            </a:pPr>
            <a:r>
              <a:rPr lang="en-US" altLang="zh-TW" sz="4400" b="0" i="0" dirty="0">
                <a:solidFill>
                  <a:srgbClr val="9B4819"/>
                </a:solidFill>
                <a:effectLst/>
              </a:rPr>
              <a:t>-Three-Bit Repetition Code</a:t>
            </a:r>
            <a:endParaRPr lang="en-US" sz="4000" spc="239" dirty="0">
              <a:solidFill>
                <a:srgbClr val="9B4819"/>
              </a:solidFill>
              <a:latin typeface="圓體"/>
              <a:ea typeface="圓體"/>
              <a:cs typeface="圓體"/>
              <a:sym typeface="圓體"/>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1E8"/>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FBB708B9-7D4B-707A-A571-7D882EDF4C20}"/>
              </a:ext>
            </a:extLst>
          </p:cNvPr>
          <p:cNvPicPr>
            <a:picLocks noChangeAspect="1"/>
          </p:cNvPicPr>
          <p:nvPr/>
        </p:nvPicPr>
        <p:blipFill>
          <a:blip r:embed="rId2"/>
          <a:stretch>
            <a:fillRect/>
          </a:stretch>
        </p:blipFill>
        <p:spPr>
          <a:xfrm>
            <a:off x="0" y="0"/>
            <a:ext cx="18288000" cy="1039011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D4ACF-C7BE-EFF1-370E-9E774DC0DF60}"/>
            </a:ext>
          </a:extLst>
        </p:cNvPr>
        <p:cNvGrpSpPr/>
        <p:nvPr/>
      </p:nvGrpSpPr>
      <p:grpSpPr>
        <a:xfrm>
          <a:off x="0" y="0"/>
          <a:ext cx="0" cy="0"/>
          <a:chOff x="0" y="0"/>
          <a:chExt cx="0" cy="0"/>
        </a:xfrm>
      </p:grpSpPr>
      <p:pic>
        <p:nvPicPr>
          <p:cNvPr id="35" name="Picture 34">
            <a:extLst>
              <a:ext uri="{FF2B5EF4-FFF2-40B4-BE49-F238E27FC236}">
                <a16:creationId xmlns:a16="http://schemas.microsoft.com/office/drawing/2014/main" id="{39B6DB7D-F775-DDC0-394B-77E4FFB7F95F}"/>
              </a:ext>
            </a:extLst>
          </p:cNvPr>
          <p:cNvPicPr>
            <a:picLocks noChangeAspect="1"/>
          </p:cNvPicPr>
          <p:nvPr/>
        </p:nvPicPr>
        <p:blipFill>
          <a:blip r:embed="rId2"/>
          <a:stretch>
            <a:fillRect/>
          </a:stretch>
        </p:blipFill>
        <p:spPr>
          <a:xfrm>
            <a:off x="0" y="0"/>
            <a:ext cx="18288000" cy="10390111"/>
          </a:xfrm>
          <a:prstGeom prst="rect">
            <a:avLst/>
          </a:prstGeom>
        </p:spPr>
      </p:pic>
    </p:spTree>
    <p:extLst>
      <p:ext uri="{BB962C8B-B14F-4D97-AF65-F5344CB8AC3E}">
        <p14:creationId xmlns:p14="http://schemas.microsoft.com/office/powerpoint/2010/main" val="2010083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1E8"/>
        </a:solidFill>
        <a:effectLst/>
      </p:bgPr>
    </p:bg>
    <p:spTree>
      <p:nvGrpSpPr>
        <p:cNvPr id="1" name=""/>
        <p:cNvGrpSpPr/>
        <p:nvPr/>
      </p:nvGrpSpPr>
      <p:grpSpPr>
        <a:xfrm>
          <a:off x="0" y="0"/>
          <a:ext cx="0" cy="0"/>
          <a:chOff x="0" y="0"/>
          <a:chExt cx="0" cy="0"/>
        </a:xfrm>
      </p:grpSpPr>
      <p:sp>
        <p:nvSpPr>
          <p:cNvPr id="2" name="AutoShape 2"/>
          <p:cNvSpPr/>
          <p:nvPr/>
        </p:nvSpPr>
        <p:spPr>
          <a:xfrm flipV="1">
            <a:off x="1028655" y="857250"/>
            <a:ext cx="16230600" cy="77057"/>
          </a:xfrm>
          <a:prstGeom prst="line">
            <a:avLst/>
          </a:prstGeom>
          <a:ln w="19050" cap="flat">
            <a:solidFill>
              <a:srgbClr val="BD8F53"/>
            </a:solidFill>
            <a:prstDash val="solid"/>
            <a:headEnd type="none" w="sm" len="sm"/>
            <a:tailEnd type="none" w="sm" len="sm"/>
          </a:ln>
        </p:spPr>
        <p:txBody>
          <a:bodyPr/>
          <a:lstStyle/>
          <a:p>
            <a:endParaRPr lang="zh-TW" altLang="en-US"/>
          </a:p>
        </p:txBody>
      </p:sp>
      <p:sp>
        <p:nvSpPr>
          <p:cNvPr id="32" name="TextBox 32"/>
          <p:cNvSpPr txBox="1"/>
          <p:nvPr/>
        </p:nvSpPr>
        <p:spPr>
          <a:xfrm>
            <a:off x="980371" y="895350"/>
            <a:ext cx="10710219" cy="859476"/>
          </a:xfrm>
          <a:prstGeom prst="rect">
            <a:avLst/>
          </a:prstGeom>
        </p:spPr>
        <p:txBody>
          <a:bodyPr lIns="0" tIns="0" rIns="0" bIns="0" rtlCol="0" anchor="t">
            <a:spAutoFit/>
          </a:bodyPr>
          <a:lstStyle/>
          <a:p>
            <a:pPr marL="0" lvl="0" indent="0" algn="l">
              <a:lnSpc>
                <a:spcPts val="6628"/>
              </a:lnSpc>
              <a:spcBef>
                <a:spcPct val="0"/>
              </a:spcBef>
            </a:pPr>
            <a:r>
              <a:rPr lang="en-US" sz="5918">
                <a:solidFill>
                  <a:srgbClr val="9B4819"/>
                </a:solidFill>
                <a:latin typeface="芫荽"/>
                <a:ea typeface="芫荽"/>
                <a:cs typeface="芫荽"/>
                <a:sym typeface="芫荽"/>
              </a:rPr>
              <a:t>Implementation and Analysis</a:t>
            </a:r>
          </a:p>
        </p:txBody>
      </p:sp>
      <p:pic>
        <p:nvPicPr>
          <p:cNvPr id="35" name="Picture 34">
            <a:extLst>
              <a:ext uri="{FF2B5EF4-FFF2-40B4-BE49-F238E27FC236}">
                <a16:creationId xmlns:a16="http://schemas.microsoft.com/office/drawing/2014/main" id="{93F6C4D5-4F70-ECD4-DC8B-4C2A287AF7A8}"/>
              </a:ext>
            </a:extLst>
          </p:cNvPr>
          <p:cNvPicPr>
            <a:picLocks noChangeAspect="1"/>
          </p:cNvPicPr>
          <p:nvPr/>
        </p:nvPicPr>
        <p:blipFill>
          <a:blip r:embed="rId2"/>
          <a:stretch>
            <a:fillRect/>
          </a:stretch>
        </p:blipFill>
        <p:spPr>
          <a:xfrm>
            <a:off x="0" y="0"/>
            <a:ext cx="18288000" cy="1032302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D4CC3-3BF7-C4C1-5A0C-99C0E26F982E}"/>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0DE82FF8-1D0D-A782-500F-BB73AAED2FF4}"/>
              </a:ext>
            </a:extLst>
          </p:cNvPr>
          <p:cNvSpPr/>
          <p:nvPr/>
        </p:nvSpPr>
        <p:spPr>
          <a:xfrm flipV="1">
            <a:off x="1028655" y="857250"/>
            <a:ext cx="16230600" cy="77057"/>
          </a:xfrm>
          <a:prstGeom prst="line">
            <a:avLst/>
          </a:prstGeom>
          <a:ln w="19050" cap="flat">
            <a:solidFill>
              <a:srgbClr val="BD8F53"/>
            </a:solidFill>
            <a:prstDash val="solid"/>
            <a:headEnd type="none" w="sm" len="sm"/>
            <a:tailEnd type="none" w="sm" len="sm"/>
          </a:ln>
        </p:spPr>
        <p:txBody>
          <a:bodyPr/>
          <a:lstStyle/>
          <a:p>
            <a:endParaRPr lang="zh-TW" altLang="en-US"/>
          </a:p>
        </p:txBody>
      </p:sp>
      <p:sp>
        <p:nvSpPr>
          <p:cNvPr id="32" name="TextBox 32">
            <a:extLst>
              <a:ext uri="{FF2B5EF4-FFF2-40B4-BE49-F238E27FC236}">
                <a16:creationId xmlns:a16="http://schemas.microsoft.com/office/drawing/2014/main" id="{F826617E-7290-5C0B-DC8E-849555B41986}"/>
              </a:ext>
            </a:extLst>
          </p:cNvPr>
          <p:cNvSpPr txBox="1"/>
          <p:nvPr/>
        </p:nvSpPr>
        <p:spPr>
          <a:xfrm>
            <a:off x="980371" y="895350"/>
            <a:ext cx="10710219" cy="859476"/>
          </a:xfrm>
          <a:prstGeom prst="rect">
            <a:avLst/>
          </a:prstGeom>
        </p:spPr>
        <p:txBody>
          <a:bodyPr lIns="0" tIns="0" rIns="0" bIns="0" rtlCol="0" anchor="t">
            <a:spAutoFit/>
          </a:bodyPr>
          <a:lstStyle/>
          <a:p>
            <a:pPr marL="0" lvl="0" indent="0" algn="l">
              <a:lnSpc>
                <a:spcPts val="6628"/>
              </a:lnSpc>
              <a:spcBef>
                <a:spcPct val="0"/>
              </a:spcBef>
            </a:pPr>
            <a:r>
              <a:rPr lang="en-US" sz="5918">
                <a:solidFill>
                  <a:srgbClr val="9B4819"/>
                </a:solidFill>
                <a:latin typeface="芫荽"/>
                <a:ea typeface="芫荽"/>
                <a:cs typeface="芫荽"/>
                <a:sym typeface="芫荽"/>
              </a:rPr>
              <a:t>Implementation and Analysis</a:t>
            </a:r>
          </a:p>
        </p:txBody>
      </p:sp>
      <p:pic>
        <p:nvPicPr>
          <p:cNvPr id="35" name="Picture 34">
            <a:extLst>
              <a:ext uri="{FF2B5EF4-FFF2-40B4-BE49-F238E27FC236}">
                <a16:creationId xmlns:a16="http://schemas.microsoft.com/office/drawing/2014/main" id="{9F0DD491-D3AA-1682-9BEC-5DFFF69B73ED}"/>
              </a:ext>
            </a:extLst>
          </p:cNvPr>
          <p:cNvPicPr>
            <a:picLocks noChangeAspect="1"/>
          </p:cNvPicPr>
          <p:nvPr/>
        </p:nvPicPr>
        <p:blipFill>
          <a:blip r:embed="rId2"/>
          <a:stretch>
            <a:fillRect/>
          </a:stretch>
        </p:blipFill>
        <p:spPr>
          <a:xfrm>
            <a:off x="0" y="0"/>
            <a:ext cx="18288000" cy="10323026"/>
          </a:xfrm>
          <a:prstGeom prst="rect">
            <a:avLst/>
          </a:prstGeom>
        </p:spPr>
      </p:pic>
    </p:spTree>
    <p:extLst>
      <p:ext uri="{BB962C8B-B14F-4D97-AF65-F5344CB8AC3E}">
        <p14:creationId xmlns:p14="http://schemas.microsoft.com/office/powerpoint/2010/main" val="30827174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1E8"/>
        </a:solidFill>
        <a:effectLst/>
      </p:bgPr>
    </p:bg>
    <p:spTree>
      <p:nvGrpSpPr>
        <p:cNvPr id="1" name=""/>
        <p:cNvGrpSpPr/>
        <p:nvPr/>
      </p:nvGrpSpPr>
      <p:grpSpPr>
        <a:xfrm>
          <a:off x="0" y="0"/>
          <a:ext cx="0" cy="0"/>
          <a:chOff x="0" y="0"/>
          <a:chExt cx="0" cy="0"/>
        </a:xfrm>
      </p:grpSpPr>
      <p:sp>
        <p:nvSpPr>
          <p:cNvPr id="2" name="AutoShape 2"/>
          <p:cNvSpPr/>
          <p:nvPr/>
        </p:nvSpPr>
        <p:spPr>
          <a:xfrm flipV="1">
            <a:off x="1028655" y="733425"/>
            <a:ext cx="16230600" cy="77057"/>
          </a:xfrm>
          <a:prstGeom prst="line">
            <a:avLst/>
          </a:prstGeom>
          <a:ln w="19050" cap="flat">
            <a:solidFill>
              <a:srgbClr val="BD8F53"/>
            </a:solidFill>
            <a:prstDash val="solid"/>
            <a:headEnd type="none" w="sm" len="sm"/>
            <a:tailEnd type="none" w="sm" len="sm"/>
          </a:ln>
        </p:spPr>
        <p:txBody>
          <a:bodyPr/>
          <a:lstStyle/>
          <a:p>
            <a:endParaRPr lang="zh-TW" altLang="en-US"/>
          </a:p>
        </p:txBody>
      </p:sp>
      <p:sp>
        <p:nvSpPr>
          <p:cNvPr id="3" name="Freeform 3"/>
          <p:cNvSpPr/>
          <p:nvPr/>
        </p:nvSpPr>
        <p:spPr>
          <a:xfrm>
            <a:off x="4764641" y="1936546"/>
            <a:ext cx="13090426" cy="7940639"/>
          </a:xfrm>
          <a:custGeom>
            <a:avLst/>
            <a:gdLst/>
            <a:ahLst/>
            <a:cxnLst/>
            <a:rect l="l" t="t" r="r" b="b"/>
            <a:pathLst>
              <a:path w="13090426" h="7940639">
                <a:moveTo>
                  <a:pt x="0" y="0"/>
                </a:moveTo>
                <a:lnTo>
                  <a:pt x="13090426" y="0"/>
                </a:lnTo>
                <a:lnTo>
                  <a:pt x="13090426" y="7940639"/>
                </a:lnTo>
                <a:lnTo>
                  <a:pt x="0" y="7940639"/>
                </a:lnTo>
                <a:lnTo>
                  <a:pt x="0" y="0"/>
                </a:lnTo>
                <a:close/>
              </a:path>
            </a:pathLst>
          </a:custGeom>
          <a:blipFill>
            <a:blip r:embed="rId2"/>
            <a:stretch>
              <a:fillRect/>
            </a:stretch>
          </a:blipFill>
        </p:spPr>
        <p:txBody>
          <a:bodyPr/>
          <a:lstStyle/>
          <a:p>
            <a:endParaRPr lang="zh-TW" altLang="en-US"/>
          </a:p>
        </p:txBody>
      </p:sp>
      <p:sp>
        <p:nvSpPr>
          <p:cNvPr id="4" name="TextBox 4"/>
          <p:cNvSpPr txBox="1"/>
          <p:nvPr/>
        </p:nvSpPr>
        <p:spPr>
          <a:xfrm>
            <a:off x="1028655" y="848582"/>
            <a:ext cx="10710219" cy="859476"/>
          </a:xfrm>
          <a:prstGeom prst="rect">
            <a:avLst/>
          </a:prstGeom>
        </p:spPr>
        <p:txBody>
          <a:bodyPr lIns="0" tIns="0" rIns="0" bIns="0" rtlCol="0" anchor="t">
            <a:spAutoFit/>
          </a:bodyPr>
          <a:lstStyle/>
          <a:p>
            <a:pPr marL="0" lvl="0" indent="0" algn="l">
              <a:lnSpc>
                <a:spcPts val="6628"/>
              </a:lnSpc>
              <a:spcBef>
                <a:spcPct val="0"/>
              </a:spcBef>
            </a:pPr>
            <a:r>
              <a:rPr lang="en-US" sz="5918">
                <a:solidFill>
                  <a:srgbClr val="9B4819"/>
                </a:solidFill>
                <a:latin typeface="芫荽"/>
                <a:ea typeface="芫荽"/>
                <a:cs typeface="芫荽"/>
                <a:sym typeface="芫荽"/>
              </a:rPr>
              <a:t>Implementation and Analysis</a:t>
            </a:r>
          </a:p>
        </p:txBody>
      </p:sp>
      <p:sp>
        <p:nvSpPr>
          <p:cNvPr id="5" name="TextBox 5"/>
          <p:cNvSpPr txBox="1"/>
          <p:nvPr/>
        </p:nvSpPr>
        <p:spPr>
          <a:xfrm>
            <a:off x="595382" y="5317975"/>
            <a:ext cx="3529322" cy="729367"/>
          </a:xfrm>
          <a:prstGeom prst="rect">
            <a:avLst/>
          </a:prstGeom>
        </p:spPr>
        <p:txBody>
          <a:bodyPr lIns="0" tIns="0" rIns="0" bIns="0" rtlCol="0" anchor="t">
            <a:spAutoFit/>
          </a:bodyPr>
          <a:lstStyle/>
          <a:p>
            <a:pPr algn="ctr">
              <a:lnSpc>
                <a:spcPts val="2941"/>
              </a:lnSpc>
              <a:spcBef>
                <a:spcPct val="0"/>
              </a:spcBef>
            </a:pPr>
            <a:r>
              <a:rPr lang="en-US" altLang="zh-TW" sz="2400" b="0" i="0" dirty="0">
                <a:solidFill>
                  <a:srgbClr val="9B4819"/>
                </a:solidFill>
                <a:effectLst/>
              </a:rPr>
              <a:t>Results of Sampling according to offset: [-2,0,1]</a:t>
            </a:r>
            <a:endParaRPr lang="en-US" sz="2100" b="1" spc="126" dirty="0">
              <a:solidFill>
                <a:srgbClr val="9B4819"/>
              </a:solidFill>
              <a:latin typeface="圓體"/>
              <a:ea typeface="圓體"/>
              <a:cs typeface="圓體"/>
              <a:sym typeface="圓體"/>
            </a:endParaRPr>
          </a:p>
        </p:txBody>
      </p:sp>
      <p:sp>
        <p:nvSpPr>
          <p:cNvPr id="6" name="TextBox 6"/>
          <p:cNvSpPr txBox="1"/>
          <p:nvPr/>
        </p:nvSpPr>
        <p:spPr>
          <a:xfrm>
            <a:off x="12717253" y="923925"/>
            <a:ext cx="5137814" cy="753476"/>
          </a:xfrm>
          <a:prstGeom prst="rect">
            <a:avLst/>
          </a:prstGeom>
        </p:spPr>
        <p:txBody>
          <a:bodyPr lIns="0" tIns="0" rIns="0" bIns="0" rtlCol="0" anchor="t">
            <a:spAutoFit/>
          </a:bodyPr>
          <a:lstStyle/>
          <a:p>
            <a:pPr algn="r">
              <a:lnSpc>
                <a:spcPts val="6210"/>
              </a:lnSpc>
              <a:spcBef>
                <a:spcPct val="0"/>
              </a:spcBef>
            </a:pPr>
            <a:r>
              <a:rPr lang="en-US" altLang="zh-TW" sz="4800" b="0" i="0" dirty="0">
                <a:solidFill>
                  <a:srgbClr val="9B4819"/>
                </a:solidFill>
                <a:effectLst/>
              </a:rPr>
              <a:t>-offset [-2,0,1]</a:t>
            </a:r>
            <a:endParaRPr lang="en-US" sz="4435" spc="266" dirty="0">
              <a:solidFill>
                <a:srgbClr val="9B4819"/>
              </a:solidFill>
              <a:latin typeface="圓體"/>
              <a:ea typeface="圓體"/>
              <a:cs typeface="圓體"/>
              <a:sym typeface="圓體"/>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1E8"/>
        </a:solidFill>
        <a:effectLst/>
      </p:bgPr>
    </p:bg>
    <p:spTree>
      <p:nvGrpSpPr>
        <p:cNvPr id="1" name=""/>
        <p:cNvGrpSpPr/>
        <p:nvPr/>
      </p:nvGrpSpPr>
      <p:grpSpPr>
        <a:xfrm>
          <a:off x="0" y="0"/>
          <a:ext cx="0" cy="0"/>
          <a:chOff x="0" y="0"/>
          <a:chExt cx="0" cy="0"/>
        </a:xfrm>
      </p:grpSpPr>
      <p:sp>
        <p:nvSpPr>
          <p:cNvPr id="2" name="TextBox 2"/>
          <p:cNvSpPr txBox="1"/>
          <p:nvPr/>
        </p:nvSpPr>
        <p:spPr>
          <a:xfrm>
            <a:off x="1072018" y="1506220"/>
            <a:ext cx="3493837" cy="1834050"/>
          </a:xfrm>
          <a:prstGeom prst="rect">
            <a:avLst/>
          </a:prstGeom>
        </p:spPr>
        <p:txBody>
          <a:bodyPr lIns="0" tIns="0" rIns="0" bIns="0" rtlCol="0" anchor="t">
            <a:spAutoFit/>
          </a:bodyPr>
          <a:lstStyle/>
          <a:p>
            <a:pPr algn="l">
              <a:lnSpc>
                <a:spcPts val="14231"/>
              </a:lnSpc>
              <a:spcBef>
                <a:spcPct val="0"/>
              </a:spcBef>
            </a:pPr>
            <a:r>
              <a:rPr lang="en-US" sz="12706">
                <a:solidFill>
                  <a:srgbClr val="9B4819"/>
                </a:solidFill>
                <a:latin typeface="Noto Sans T Chinese"/>
                <a:ea typeface="Noto Sans T Chinese"/>
                <a:cs typeface="Noto Sans T Chinese"/>
                <a:sym typeface="Noto Sans T Chinese"/>
              </a:rPr>
              <a:t>目次</a:t>
            </a:r>
          </a:p>
        </p:txBody>
      </p:sp>
      <p:sp>
        <p:nvSpPr>
          <p:cNvPr id="3" name="AutoShape 3"/>
          <p:cNvSpPr/>
          <p:nvPr/>
        </p:nvSpPr>
        <p:spPr>
          <a:xfrm>
            <a:off x="1072018" y="1038225"/>
            <a:ext cx="16187245" cy="62983"/>
          </a:xfrm>
          <a:prstGeom prst="line">
            <a:avLst/>
          </a:prstGeom>
          <a:ln w="19050" cap="flat">
            <a:solidFill>
              <a:srgbClr val="BD8F53"/>
            </a:solidFill>
            <a:prstDash val="solid"/>
            <a:headEnd type="none" w="sm" len="sm"/>
            <a:tailEnd type="none" w="sm" len="sm"/>
          </a:ln>
        </p:spPr>
        <p:txBody>
          <a:bodyPr/>
          <a:lstStyle/>
          <a:p>
            <a:endParaRPr lang="zh-TW" altLang="en-US"/>
          </a:p>
        </p:txBody>
      </p:sp>
      <p:pic>
        <p:nvPicPr>
          <p:cNvPr id="7" name="Picture 6">
            <a:extLst>
              <a:ext uri="{FF2B5EF4-FFF2-40B4-BE49-F238E27FC236}">
                <a16:creationId xmlns:a16="http://schemas.microsoft.com/office/drawing/2014/main" id="{C5034152-488D-4919-2B85-646BFF6A44F9}"/>
              </a:ext>
            </a:extLst>
          </p:cNvPr>
          <p:cNvPicPr>
            <a:picLocks noChangeAspect="1"/>
          </p:cNvPicPr>
          <p:nvPr/>
        </p:nvPicPr>
        <p:blipFill>
          <a:blip r:embed="rId2"/>
          <a:stretch>
            <a:fillRect/>
          </a:stretch>
        </p:blipFill>
        <p:spPr>
          <a:xfrm>
            <a:off x="4419599" y="3086099"/>
            <a:ext cx="12139038" cy="616267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 name="Group 2"/>
          <p:cNvGrpSpPr/>
          <p:nvPr/>
        </p:nvGrpSpPr>
        <p:grpSpPr>
          <a:xfrm>
            <a:off x="522736" y="2910703"/>
            <a:ext cx="1381635" cy="1442255"/>
            <a:chOff x="0" y="0"/>
            <a:chExt cx="812800" cy="848462"/>
          </a:xfrm>
        </p:grpSpPr>
        <p:sp>
          <p:nvSpPr>
            <p:cNvPr id="3" name="Freeform 3"/>
            <p:cNvSpPr/>
            <p:nvPr/>
          </p:nvSpPr>
          <p:spPr>
            <a:xfrm>
              <a:off x="0" y="0"/>
              <a:ext cx="812800" cy="848462"/>
            </a:xfrm>
            <a:custGeom>
              <a:avLst/>
              <a:gdLst/>
              <a:ahLst/>
              <a:cxnLst/>
              <a:rect l="l" t="t" r="r" b="b"/>
              <a:pathLst>
                <a:path w="812800" h="848462">
                  <a:moveTo>
                    <a:pt x="406400" y="848462"/>
                  </a:moveTo>
                  <a:lnTo>
                    <a:pt x="0" y="442062"/>
                  </a:lnTo>
                  <a:lnTo>
                    <a:pt x="203200" y="442062"/>
                  </a:lnTo>
                  <a:lnTo>
                    <a:pt x="203200" y="0"/>
                  </a:lnTo>
                  <a:lnTo>
                    <a:pt x="609600" y="0"/>
                  </a:lnTo>
                  <a:lnTo>
                    <a:pt x="609600" y="442062"/>
                  </a:lnTo>
                  <a:lnTo>
                    <a:pt x="812800" y="442062"/>
                  </a:lnTo>
                  <a:lnTo>
                    <a:pt x="406400" y="848462"/>
                  </a:lnTo>
                  <a:close/>
                </a:path>
              </a:pathLst>
            </a:custGeom>
            <a:solidFill>
              <a:srgbClr val="2B9EAA"/>
            </a:solidFill>
          </p:spPr>
          <p:txBody>
            <a:bodyPr/>
            <a:lstStyle/>
            <a:p>
              <a:endParaRPr lang="zh-TW" altLang="en-US"/>
            </a:p>
          </p:txBody>
        </p:sp>
        <p:sp>
          <p:nvSpPr>
            <p:cNvPr id="4" name="TextBox 4"/>
            <p:cNvSpPr txBox="1"/>
            <p:nvPr/>
          </p:nvSpPr>
          <p:spPr>
            <a:xfrm>
              <a:off x="203200" y="-66675"/>
              <a:ext cx="406400" cy="813537"/>
            </a:xfrm>
            <a:prstGeom prst="rect">
              <a:avLst/>
            </a:prstGeom>
          </p:spPr>
          <p:txBody>
            <a:bodyPr lIns="50800" tIns="50800" rIns="50800" bIns="50800" rtlCol="0" anchor="ctr"/>
            <a:lstStyle/>
            <a:p>
              <a:pPr algn="ctr">
                <a:lnSpc>
                  <a:spcPts val="3500"/>
                </a:lnSpc>
              </a:pPr>
              <a:endParaRPr/>
            </a:p>
          </p:txBody>
        </p:sp>
      </p:grpSp>
      <p:sp>
        <p:nvSpPr>
          <p:cNvPr id="5" name="TextBox 5"/>
          <p:cNvSpPr txBox="1"/>
          <p:nvPr/>
        </p:nvSpPr>
        <p:spPr>
          <a:xfrm>
            <a:off x="-1181708" y="4108639"/>
            <a:ext cx="20651417" cy="3790011"/>
          </a:xfrm>
          <a:prstGeom prst="rect">
            <a:avLst/>
          </a:prstGeom>
        </p:spPr>
        <p:txBody>
          <a:bodyPr lIns="0" tIns="0" rIns="0" bIns="0" rtlCol="0" anchor="t">
            <a:spAutoFit/>
          </a:bodyPr>
          <a:lstStyle/>
          <a:p>
            <a:pPr algn="ctr">
              <a:lnSpc>
                <a:spcPts val="31024"/>
              </a:lnSpc>
              <a:spcBef>
                <a:spcPct val="0"/>
              </a:spcBef>
            </a:pPr>
            <a:r>
              <a:rPr lang="en-US" sz="22160" spc="1329">
                <a:solidFill>
                  <a:srgbClr val="9B4819"/>
                </a:solidFill>
                <a:latin typeface="Noto Sans T Chinese"/>
                <a:ea typeface="Noto Sans T Chinese"/>
                <a:cs typeface="Noto Sans T Chinese"/>
                <a:sym typeface="Noto Sans T Chinese"/>
              </a:rPr>
              <a:t>1000000001</a:t>
            </a:r>
          </a:p>
        </p:txBody>
      </p:sp>
      <p:grpSp>
        <p:nvGrpSpPr>
          <p:cNvPr id="6" name="Group 6"/>
          <p:cNvGrpSpPr/>
          <p:nvPr/>
        </p:nvGrpSpPr>
        <p:grpSpPr>
          <a:xfrm>
            <a:off x="257270" y="4819435"/>
            <a:ext cx="1912568" cy="3079215"/>
            <a:chOff x="0" y="0"/>
            <a:chExt cx="503722" cy="810987"/>
          </a:xfrm>
        </p:grpSpPr>
        <p:sp>
          <p:nvSpPr>
            <p:cNvPr id="7" name="Freeform 7"/>
            <p:cNvSpPr/>
            <p:nvPr/>
          </p:nvSpPr>
          <p:spPr>
            <a:xfrm>
              <a:off x="0" y="0"/>
              <a:ext cx="503722" cy="810987"/>
            </a:xfrm>
            <a:custGeom>
              <a:avLst/>
              <a:gdLst/>
              <a:ahLst/>
              <a:cxnLst/>
              <a:rect l="l" t="t" r="r" b="b"/>
              <a:pathLst>
                <a:path w="503722" h="810987">
                  <a:moveTo>
                    <a:pt x="206444" y="0"/>
                  </a:moveTo>
                  <a:lnTo>
                    <a:pt x="297278" y="0"/>
                  </a:lnTo>
                  <a:cubicBezTo>
                    <a:pt x="352030" y="0"/>
                    <a:pt x="404540" y="21750"/>
                    <a:pt x="443256" y="60466"/>
                  </a:cubicBezTo>
                  <a:cubicBezTo>
                    <a:pt x="481971" y="99182"/>
                    <a:pt x="503722" y="151692"/>
                    <a:pt x="503722" y="206444"/>
                  </a:cubicBezTo>
                  <a:lnTo>
                    <a:pt x="503722" y="604543"/>
                  </a:lnTo>
                  <a:cubicBezTo>
                    <a:pt x="503722" y="659295"/>
                    <a:pt x="481971" y="711805"/>
                    <a:pt x="443256" y="750521"/>
                  </a:cubicBezTo>
                  <a:cubicBezTo>
                    <a:pt x="404540" y="789236"/>
                    <a:pt x="352030" y="810987"/>
                    <a:pt x="297278" y="810987"/>
                  </a:cubicBezTo>
                  <a:lnTo>
                    <a:pt x="206444" y="810987"/>
                  </a:lnTo>
                  <a:cubicBezTo>
                    <a:pt x="151692" y="810987"/>
                    <a:pt x="99182" y="789236"/>
                    <a:pt x="60466" y="750521"/>
                  </a:cubicBezTo>
                  <a:cubicBezTo>
                    <a:pt x="21750" y="711805"/>
                    <a:pt x="0" y="659295"/>
                    <a:pt x="0" y="604543"/>
                  </a:cubicBezTo>
                  <a:lnTo>
                    <a:pt x="0" y="206444"/>
                  </a:lnTo>
                  <a:cubicBezTo>
                    <a:pt x="0" y="151692"/>
                    <a:pt x="21750" y="99182"/>
                    <a:pt x="60466" y="60466"/>
                  </a:cubicBezTo>
                  <a:cubicBezTo>
                    <a:pt x="99182" y="21750"/>
                    <a:pt x="151692" y="0"/>
                    <a:pt x="206444" y="0"/>
                  </a:cubicBezTo>
                  <a:close/>
                </a:path>
              </a:pathLst>
            </a:custGeom>
            <a:solidFill>
              <a:srgbClr val="000000">
                <a:alpha val="0"/>
              </a:srgbClr>
            </a:solidFill>
            <a:ln w="209550" cap="rnd">
              <a:solidFill>
                <a:srgbClr val="2B9EAA"/>
              </a:solidFill>
              <a:prstDash val="solid"/>
              <a:round/>
            </a:ln>
          </p:spPr>
          <p:txBody>
            <a:bodyPr/>
            <a:lstStyle/>
            <a:p>
              <a:endParaRPr lang="zh-TW" altLang="en-US"/>
            </a:p>
          </p:txBody>
        </p:sp>
        <p:sp>
          <p:nvSpPr>
            <p:cNvPr id="8" name="TextBox 8"/>
            <p:cNvSpPr txBox="1"/>
            <p:nvPr/>
          </p:nvSpPr>
          <p:spPr>
            <a:xfrm>
              <a:off x="0" y="-66675"/>
              <a:ext cx="503722" cy="877662"/>
            </a:xfrm>
            <a:prstGeom prst="rect">
              <a:avLst/>
            </a:prstGeom>
          </p:spPr>
          <p:txBody>
            <a:bodyPr lIns="50800" tIns="50800" rIns="50800" bIns="50800" rtlCol="0" anchor="ctr"/>
            <a:lstStyle/>
            <a:p>
              <a:pPr algn="ctr">
                <a:lnSpc>
                  <a:spcPts val="3500"/>
                </a:lnSpc>
              </a:pPr>
              <a:endParaRPr/>
            </a:p>
          </p:txBody>
        </p:sp>
      </p:grpSp>
      <p:grpSp>
        <p:nvGrpSpPr>
          <p:cNvPr id="9" name="Group 9"/>
          <p:cNvGrpSpPr/>
          <p:nvPr/>
        </p:nvGrpSpPr>
        <p:grpSpPr>
          <a:xfrm>
            <a:off x="2169838" y="4819435"/>
            <a:ext cx="1912568" cy="3079215"/>
            <a:chOff x="0" y="0"/>
            <a:chExt cx="503722" cy="810987"/>
          </a:xfrm>
        </p:grpSpPr>
        <p:sp>
          <p:nvSpPr>
            <p:cNvPr id="10" name="Freeform 10"/>
            <p:cNvSpPr/>
            <p:nvPr/>
          </p:nvSpPr>
          <p:spPr>
            <a:xfrm>
              <a:off x="0" y="0"/>
              <a:ext cx="503722" cy="810987"/>
            </a:xfrm>
            <a:custGeom>
              <a:avLst/>
              <a:gdLst/>
              <a:ahLst/>
              <a:cxnLst/>
              <a:rect l="l" t="t" r="r" b="b"/>
              <a:pathLst>
                <a:path w="503722" h="810987">
                  <a:moveTo>
                    <a:pt x="206444" y="0"/>
                  </a:moveTo>
                  <a:lnTo>
                    <a:pt x="297278" y="0"/>
                  </a:lnTo>
                  <a:cubicBezTo>
                    <a:pt x="352030" y="0"/>
                    <a:pt x="404540" y="21750"/>
                    <a:pt x="443256" y="60466"/>
                  </a:cubicBezTo>
                  <a:cubicBezTo>
                    <a:pt x="481971" y="99182"/>
                    <a:pt x="503722" y="151692"/>
                    <a:pt x="503722" y="206444"/>
                  </a:cubicBezTo>
                  <a:lnTo>
                    <a:pt x="503722" y="604543"/>
                  </a:lnTo>
                  <a:cubicBezTo>
                    <a:pt x="503722" y="659295"/>
                    <a:pt x="481971" y="711805"/>
                    <a:pt x="443256" y="750521"/>
                  </a:cubicBezTo>
                  <a:cubicBezTo>
                    <a:pt x="404540" y="789236"/>
                    <a:pt x="352030" y="810987"/>
                    <a:pt x="297278" y="810987"/>
                  </a:cubicBezTo>
                  <a:lnTo>
                    <a:pt x="206444" y="810987"/>
                  </a:lnTo>
                  <a:cubicBezTo>
                    <a:pt x="151692" y="810987"/>
                    <a:pt x="99182" y="789236"/>
                    <a:pt x="60466" y="750521"/>
                  </a:cubicBezTo>
                  <a:cubicBezTo>
                    <a:pt x="21750" y="711805"/>
                    <a:pt x="0" y="659295"/>
                    <a:pt x="0" y="604543"/>
                  </a:cubicBezTo>
                  <a:lnTo>
                    <a:pt x="0" y="206444"/>
                  </a:lnTo>
                  <a:cubicBezTo>
                    <a:pt x="0" y="151692"/>
                    <a:pt x="21750" y="99182"/>
                    <a:pt x="60466" y="60466"/>
                  </a:cubicBezTo>
                  <a:cubicBezTo>
                    <a:pt x="99182" y="21750"/>
                    <a:pt x="151692" y="0"/>
                    <a:pt x="206444" y="0"/>
                  </a:cubicBezTo>
                  <a:close/>
                </a:path>
              </a:pathLst>
            </a:custGeom>
            <a:solidFill>
              <a:srgbClr val="000000">
                <a:alpha val="0"/>
              </a:srgbClr>
            </a:solidFill>
            <a:ln w="209550" cap="rnd">
              <a:solidFill>
                <a:srgbClr val="2B9EAA"/>
              </a:solidFill>
              <a:prstDash val="solid"/>
              <a:round/>
            </a:ln>
          </p:spPr>
          <p:txBody>
            <a:bodyPr/>
            <a:lstStyle/>
            <a:p>
              <a:endParaRPr lang="zh-TW" altLang="en-US"/>
            </a:p>
          </p:txBody>
        </p:sp>
        <p:sp>
          <p:nvSpPr>
            <p:cNvPr id="11" name="TextBox 11"/>
            <p:cNvSpPr txBox="1"/>
            <p:nvPr/>
          </p:nvSpPr>
          <p:spPr>
            <a:xfrm>
              <a:off x="0" y="-66675"/>
              <a:ext cx="503722" cy="877662"/>
            </a:xfrm>
            <a:prstGeom prst="rect">
              <a:avLst/>
            </a:prstGeom>
          </p:spPr>
          <p:txBody>
            <a:bodyPr lIns="50800" tIns="50800" rIns="50800" bIns="50800" rtlCol="0" anchor="ctr"/>
            <a:lstStyle/>
            <a:p>
              <a:pPr algn="ctr">
                <a:lnSpc>
                  <a:spcPts val="3500"/>
                </a:lnSpc>
              </a:pPr>
              <a:endParaRPr/>
            </a:p>
          </p:txBody>
        </p:sp>
      </p:grpSp>
      <p:grpSp>
        <p:nvGrpSpPr>
          <p:cNvPr id="12" name="Group 12"/>
          <p:cNvGrpSpPr/>
          <p:nvPr/>
        </p:nvGrpSpPr>
        <p:grpSpPr>
          <a:xfrm>
            <a:off x="15928485" y="4819435"/>
            <a:ext cx="1912568" cy="3079215"/>
            <a:chOff x="0" y="0"/>
            <a:chExt cx="503722" cy="810987"/>
          </a:xfrm>
        </p:grpSpPr>
        <p:sp>
          <p:nvSpPr>
            <p:cNvPr id="13" name="Freeform 13"/>
            <p:cNvSpPr/>
            <p:nvPr/>
          </p:nvSpPr>
          <p:spPr>
            <a:xfrm>
              <a:off x="0" y="0"/>
              <a:ext cx="503722" cy="810987"/>
            </a:xfrm>
            <a:custGeom>
              <a:avLst/>
              <a:gdLst/>
              <a:ahLst/>
              <a:cxnLst/>
              <a:rect l="l" t="t" r="r" b="b"/>
              <a:pathLst>
                <a:path w="503722" h="810987">
                  <a:moveTo>
                    <a:pt x="206444" y="0"/>
                  </a:moveTo>
                  <a:lnTo>
                    <a:pt x="297278" y="0"/>
                  </a:lnTo>
                  <a:cubicBezTo>
                    <a:pt x="352030" y="0"/>
                    <a:pt x="404540" y="21750"/>
                    <a:pt x="443256" y="60466"/>
                  </a:cubicBezTo>
                  <a:cubicBezTo>
                    <a:pt x="481971" y="99182"/>
                    <a:pt x="503722" y="151692"/>
                    <a:pt x="503722" y="206444"/>
                  </a:cubicBezTo>
                  <a:lnTo>
                    <a:pt x="503722" y="604543"/>
                  </a:lnTo>
                  <a:cubicBezTo>
                    <a:pt x="503722" y="659295"/>
                    <a:pt x="481971" y="711805"/>
                    <a:pt x="443256" y="750521"/>
                  </a:cubicBezTo>
                  <a:cubicBezTo>
                    <a:pt x="404540" y="789236"/>
                    <a:pt x="352030" y="810987"/>
                    <a:pt x="297278" y="810987"/>
                  </a:cubicBezTo>
                  <a:lnTo>
                    <a:pt x="206444" y="810987"/>
                  </a:lnTo>
                  <a:cubicBezTo>
                    <a:pt x="151692" y="810987"/>
                    <a:pt x="99182" y="789236"/>
                    <a:pt x="60466" y="750521"/>
                  </a:cubicBezTo>
                  <a:cubicBezTo>
                    <a:pt x="21750" y="711805"/>
                    <a:pt x="0" y="659295"/>
                    <a:pt x="0" y="604543"/>
                  </a:cubicBezTo>
                  <a:lnTo>
                    <a:pt x="0" y="206444"/>
                  </a:lnTo>
                  <a:cubicBezTo>
                    <a:pt x="0" y="151692"/>
                    <a:pt x="21750" y="99182"/>
                    <a:pt x="60466" y="60466"/>
                  </a:cubicBezTo>
                  <a:cubicBezTo>
                    <a:pt x="99182" y="21750"/>
                    <a:pt x="151692" y="0"/>
                    <a:pt x="206444" y="0"/>
                  </a:cubicBezTo>
                  <a:close/>
                </a:path>
              </a:pathLst>
            </a:custGeom>
            <a:solidFill>
              <a:srgbClr val="000000">
                <a:alpha val="0"/>
              </a:srgbClr>
            </a:solidFill>
            <a:ln w="209550" cap="rnd">
              <a:solidFill>
                <a:srgbClr val="2B9EAA"/>
              </a:solidFill>
              <a:prstDash val="solid"/>
              <a:round/>
            </a:ln>
          </p:spPr>
          <p:txBody>
            <a:bodyPr/>
            <a:lstStyle/>
            <a:p>
              <a:endParaRPr lang="zh-TW" altLang="en-US"/>
            </a:p>
          </p:txBody>
        </p:sp>
        <p:sp>
          <p:nvSpPr>
            <p:cNvPr id="14" name="TextBox 14"/>
            <p:cNvSpPr txBox="1"/>
            <p:nvPr/>
          </p:nvSpPr>
          <p:spPr>
            <a:xfrm>
              <a:off x="0" y="-66675"/>
              <a:ext cx="503722" cy="877662"/>
            </a:xfrm>
            <a:prstGeom prst="rect">
              <a:avLst/>
            </a:prstGeom>
          </p:spPr>
          <p:txBody>
            <a:bodyPr lIns="50800" tIns="50800" rIns="50800" bIns="50800" rtlCol="0" anchor="ctr"/>
            <a:lstStyle/>
            <a:p>
              <a:pPr algn="ctr">
                <a:lnSpc>
                  <a:spcPts val="3500"/>
                </a:lnSpc>
              </a:pPr>
              <a:endParaRPr/>
            </a:p>
          </p:txBody>
        </p:sp>
      </p:grpSp>
      <p:sp>
        <p:nvSpPr>
          <p:cNvPr id="15" name="AutoShape 15"/>
          <p:cNvSpPr/>
          <p:nvPr/>
        </p:nvSpPr>
        <p:spPr>
          <a:xfrm flipV="1">
            <a:off x="654168" y="546146"/>
            <a:ext cx="16230600" cy="77057"/>
          </a:xfrm>
          <a:prstGeom prst="line">
            <a:avLst/>
          </a:prstGeom>
          <a:ln w="19050" cap="flat">
            <a:solidFill>
              <a:srgbClr val="BD8F53"/>
            </a:solidFill>
            <a:prstDash val="solid"/>
            <a:headEnd type="none" w="sm" len="sm"/>
            <a:tailEnd type="none" w="sm" len="sm"/>
          </a:ln>
        </p:spPr>
        <p:txBody>
          <a:bodyPr/>
          <a:lstStyle/>
          <a:p>
            <a:endParaRPr lang="zh-TW" altLang="en-US"/>
          </a:p>
        </p:txBody>
      </p:sp>
      <p:sp>
        <p:nvSpPr>
          <p:cNvPr id="16" name="TextBox 16"/>
          <p:cNvSpPr txBox="1"/>
          <p:nvPr/>
        </p:nvSpPr>
        <p:spPr>
          <a:xfrm>
            <a:off x="654168" y="661303"/>
            <a:ext cx="10710219" cy="859476"/>
          </a:xfrm>
          <a:prstGeom prst="rect">
            <a:avLst/>
          </a:prstGeom>
        </p:spPr>
        <p:txBody>
          <a:bodyPr lIns="0" tIns="0" rIns="0" bIns="0" rtlCol="0" anchor="t">
            <a:spAutoFit/>
          </a:bodyPr>
          <a:lstStyle/>
          <a:p>
            <a:pPr marL="0" lvl="0" indent="0" algn="l">
              <a:lnSpc>
                <a:spcPts val="6628"/>
              </a:lnSpc>
              <a:spcBef>
                <a:spcPct val="0"/>
              </a:spcBef>
            </a:pPr>
            <a:r>
              <a:rPr lang="en-US" sz="5918">
                <a:solidFill>
                  <a:srgbClr val="9B4819"/>
                </a:solidFill>
                <a:latin typeface="芫荽"/>
                <a:ea typeface="芫荽"/>
                <a:cs typeface="芫荽"/>
                <a:sym typeface="芫荽"/>
              </a:rPr>
              <a:t>Implementation and Analysis</a:t>
            </a:r>
          </a:p>
        </p:txBody>
      </p:sp>
      <p:sp>
        <p:nvSpPr>
          <p:cNvPr id="17" name="TextBox 17"/>
          <p:cNvSpPr txBox="1"/>
          <p:nvPr/>
        </p:nvSpPr>
        <p:spPr>
          <a:xfrm>
            <a:off x="6807260" y="1454104"/>
            <a:ext cx="11095632" cy="645138"/>
          </a:xfrm>
          <a:prstGeom prst="rect">
            <a:avLst/>
          </a:prstGeom>
        </p:spPr>
        <p:txBody>
          <a:bodyPr lIns="0" tIns="0" rIns="0" bIns="0" rtlCol="0" anchor="t">
            <a:spAutoFit/>
          </a:bodyPr>
          <a:lstStyle/>
          <a:p>
            <a:pPr algn="r">
              <a:lnSpc>
                <a:spcPts val="5392"/>
              </a:lnSpc>
              <a:spcBef>
                <a:spcPct val="0"/>
              </a:spcBef>
            </a:pPr>
            <a:r>
              <a:rPr lang="en-US" sz="3851" spc="231">
                <a:solidFill>
                  <a:srgbClr val="9B4819"/>
                </a:solidFill>
                <a:latin typeface="Noto Sans T Chinese"/>
                <a:ea typeface="Noto Sans T Chinese"/>
                <a:cs typeface="Noto Sans T Chinese"/>
                <a:sym typeface="Noto Sans T Chinese"/>
              </a:rPr>
              <a:t>-WRITE BACK AFTER ALL BITS ARE FINISHED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 name="Group 2"/>
          <p:cNvGrpSpPr/>
          <p:nvPr/>
        </p:nvGrpSpPr>
        <p:grpSpPr>
          <a:xfrm>
            <a:off x="522736" y="2910703"/>
            <a:ext cx="1381635" cy="1442255"/>
            <a:chOff x="0" y="0"/>
            <a:chExt cx="812800" cy="848462"/>
          </a:xfrm>
        </p:grpSpPr>
        <p:sp>
          <p:nvSpPr>
            <p:cNvPr id="3" name="Freeform 3"/>
            <p:cNvSpPr/>
            <p:nvPr/>
          </p:nvSpPr>
          <p:spPr>
            <a:xfrm>
              <a:off x="0" y="0"/>
              <a:ext cx="812800" cy="848462"/>
            </a:xfrm>
            <a:custGeom>
              <a:avLst/>
              <a:gdLst/>
              <a:ahLst/>
              <a:cxnLst/>
              <a:rect l="l" t="t" r="r" b="b"/>
              <a:pathLst>
                <a:path w="812800" h="848462">
                  <a:moveTo>
                    <a:pt x="406400" y="848462"/>
                  </a:moveTo>
                  <a:lnTo>
                    <a:pt x="0" y="442062"/>
                  </a:lnTo>
                  <a:lnTo>
                    <a:pt x="203200" y="442062"/>
                  </a:lnTo>
                  <a:lnTo>
                    <a:pt x="203200" y="0"/>
                  </a:lnTo>
                  <a:lnTo>
                    <a:pt x="609600" y="0"/>
                  </a:lnTo>
                  <a:lnTo>
                    <a:pt x="609600" y="442062"/>
                  </a:lnTo>
                  <a:lnTo>
                    <a:pt x="812800" y="442062"/>
                  </a:lnTo>
                  <a:lnTo>
                    <a:pt x="406400" y="848462"/>
                  </a:lnTo>
                  <a:close/>
                </a:path>
              </a:pathLst>
            </a:custGeom>
            <a:solidFill>
              <a:srgbClr val="2B9EAA"/>
            </a:solidFill>
          </p:spPr>
          <p:txBody>
            <a:bodyPr/>
            <a:lstStyle/>
            <a:p>
              <a:endParaRPr lang="zh-TW" altLang="en-US"/>
            </a:p>
          </p:txBody>
        </p:sp>
        <p:sp>
          <p:nvSpPr>
            <p:cNvPr id="4" name="TextBox 4"/>
            <p:cNvSpPr txBox="1"/>
            <p:nvPr/>
          </p:nvSpPr>
          <p:spPr>
            <a:xfrm>
              <a:off x="203200" y="-66675"/>
              <a:ext cx="406400" cy="813537"/>
            </a:xfrm>
            <a:prstGeom prst="rect">
              <a:avLst/>
            </a:prstGeom>
          </p:spPr>
          <p:txBody>
            <a:bodyPr lIns="50800" tIns="50800" rIns="50800" bIns="50800" rtlCol="0" anchor="ctr"/>
            <a:lstStyle/>
            <a:p>
              <a:pPr algn="ctr">
                <a:lnSpc>
                  <a:spcPts val="3500"/>
                </a:lnSpc>
              </a:pPr>
              <a:endParaRPr/>
            </a:p>
          </p:txBody>
        </p:sp>
      </p:grpSp>
      <p:sp>
        <p:nvSpPr>
          <p:cNvPr id="5" name="TextBox 5"/>
          <p:cNvSpPr txBox="1"/>
          <p:nvPr/>
        </p:nvSpPr>
        <p:spPr>
          <a:xfrm>
            <a:off x="-1181708" y="3816944"/>
            <a:ext cx="20651417" cy="3790011"/>
          </a:xfrm>
          <a:prstGeom prst="rect">
            <a:avLst/>
          </a:prstGeom>
        </p:spPr>
        <p:txBody>
          <a:bodyPr lIns="0" tIns="0" rIns="0" bIns="0" rtlCol="0" anchor="t">
            <a:spAutoFit/>
          </a:bodyPr>
          <a:lstStyle/>
          <a:p>
            <a:pPr algn="ctr">
              <a:lnSpc>
                <a:spcPts val="31024"/>
              </a:lnSpc>
              <a:spcBef>
                <a:spcPct val="0"/>
              </a:spcBef>
            </a:pPr>
            <a:r>
              <a:rPr lang="en-US" sz="22160" spc="1329">
                <a:solidFill>
                  <a:srgbClr val="9B4819"/>
                </a:solidFill>
                <a:latin typeface="Noto Sans T Chinese"/>
                <a:ea typeface="Noto Sans T Chinese"/>
                <a:cs typeface="Noto Sans T Chinese"/>
                <a:sym typeface="Noto Sans T Chinese"/>
              </a:rPr>
              <a:t>1100000001</a:t>
            </a:r>
          </a:p>
        </p:txBody>
      </p:sp>
      <p:grpSp>
        <p:nvGrpSpPr>
          <p:cNvPr id="6" name="Group 6"/>
          <p:cNvGrpSpPr/>
          <p:nvPr/>
        </p:nvGrpSpPr>
        <p:grpSpPr>
          <a:xfrm>
            <a:off x="257270" y="4527739"/>
            <a:ext cx="1912568" cy="3079215"/>
            <a:chOff x="0" y="0"/>
            <a:chExt cx="503722" cy="810987"/>
          </a:xfrm>
        </p:grpSpPr>
        <p:sp>
          <p:nvSpPr>
            <p:cNvPr id="7" name="Freeform 7"/>
            <p:cNvSpPr/>
            <p:nvPr/>
          </p:nvSpPr>
          <p:spPr>
            <a:xfrm>
              <a:off x="0" y="0"/>
              <a:ext cx="503722" cy="810987"/>
            </a:xfrm>
            <a:custGeom>
              <a:avLst/>
              <a:gdLst/>
              <a:ahLst/>
              <a:cxnLst/>
              <a:rect l="l" t="t" r="r" b="b"/>
              <a:pathLst>
                <a:path w="503722" h="810987">
                  <a:moveTo>
                    <a:pt x="206444" y="0"/>
                  </a:moveTo>
                  <a:lnTo>
                    <a:pt x="297278" y="0"/>
                  </a:lnTo>
                  <a:cubicBezTo>
                    <a:pt x="352030" y="0"/>
                    <a:pt x="404540" y="21750"/>
                    <a:pt x="443256" y="60466"/>
                  </a:cubicBezTo>
                  <a:cubicBezTo>
                    <a:pt x="481971" y="99182"/>
                    <a:pt x="503722" y="151692"/>
                    <a:pt x="503722" y="206444"/>
                  </a:cubicBezTo>
                  <a:lnTo>
                    <a:pt x="503722" y="604543"/>
                  </a:lnTo>
                  <a:cubicBezTo>
                    <a:pt x="503722" y="659295"/>
                    <a:pt x="481971" y="711805"/>
                    <a:pt x="443256" y="750521"/>
                  </a:cubicBezTo>
                  <a:cubicBezTo>
                    <a:pt x="404540" y="789236"/>
                    <a:pt x="352030" y="810987"/>
                    <a:pt x="297278" y="810987"/>
                  </a:cubicBezTo>
                  <a:lnTo>
                    <a:pt x="206444" y="810987"/>
                  </a:lnTo>
                  <a:cubicBezTo>
                    <a:pt x="151692" y="810987"/>
                    <a:pt x="99182" y="789236"/>
                    <a:pt x="60466" y="750521"/>
                  </a:cubicBezTo>
                  <a:cubicBezTo>
                    <a:pt x="21750" y="711805"/>
                    <a:pt x="0" y="659295"/>
                    <a:pt x="0" y="604543"/>
                  </a:cubicBezTo>
                  <a:lnTo>
                    <a:pt x="0" y="206444"/>
                  </a:lnTo>
                  <a:cubicBezTo>
                    <a:pt x="0" y="151692"/>
                    <a:pt x="21750" y="99182"/>
                    <a:pt x="60466" y="60466"/>
                  </a:cubicBezTo>
                  <a:cubicBezTo>
                    <a:pt x="99182" y="21750"/>
                    <a:pt x="151692" y="0"/>
                    <a:pt x="206444" y="0"/>
                  </a:cubicBezTo>
                  <a:close/>
                </a:path>
              </a:pathLst>
            </a:custGeom>
            <a:solidFill>
              <a:srgbClr val="000000">
                <a:alpha val="0"/>
              </a:srgbClr>
            </a:solidFill>
            <a:ln w="209550" cap="rnd">
              <a:solidFill>
                <a:srgbClr val="2B9EAA"/>
              </a:solidFill>
              <a:prstDash val="solid"/>
              <a:round/>
            </a:ln>
          </p:spPr>
          <p:txBody>
            <a:bodyPr/>
            <a:lstStyle/>
            <a:p>
              <a:endParaRPr lang="zh-TW" altLang="en-US"/>
            </a:p>
          </p:txBody>
        </p:sp>
        <p:sp>
          <p:nvSpPr>
            <p:cNvPr id="8" name="TextBox 8"/>
            <p:cNvSpPr txBox="1"/>
            <p:nvPr/>
          </p:nvSpPr>
          <p:spPr>
            <a:xfrm>
              <a:off x="0" y="-66675"/>
              <a:ext cx="503722" cy="877662"/>
            </a:xfrm>
            <a:prstGeom prst="rect">
              <a:avLst/>
            </a:prstGeom>
          </p:spPr>
          <p:txBody>
            <a:bodyPr lIns="50800" tIns="50800" rIns="50800" bIns="50800" rtlCol="0" anchor="ctr"/>
            <a:lstStyle/>
            <a:p>
              <a:pPr algn="ctr">
                <a:lnSpc>
                  <a:spcPts val="3500"/>
                </a:lnSpc>
              </a:pPr>
              <a:endParaRPr/>
            </a:p>
          </p:txBody>
        </p:sp>
      </p:grpSp>
      <p:grpSp>
        <p:nvGrpSpPr>
          <p:cNvPr id="9" name="Group 9"/>
          <p:cNvGrpSpPr/>
          <p:nvPr/>
        </p:nvGrpSpPr>
        <p:grpSpPr>
          <a:xfrm>
            <a:off x="2200264" y="4527739"/>
            <a:ext cx="1912568" cy="3079215"/>
            <a:chOff x="0" y="0"/>
            <a:chExt cx="503722" cy="810987"/>
          </a:xfrm>
        </p:grpSpPr>
        <p:sp>
          <p:nvSpPr>
            <p:cNvPr id="10" name="Freeform 10"/>
            <p:cNvSpPr/>
            <p:nvPr/>
          </p:nvSpPr>
          <p:spPr>
            <a:xfrm>
              <a:off x="0" y="0"/>
              <a:ext cx="503722" cy="810987"/>
            </a:xfrm>
            <a:custGeom>
              <a:avLst/>
              <a:gdLst/>
              <a:ahLst/>
              <a:cxnLst/>
              <a:rect l="l" t="t" r="r" b="b"/>
              <a:pathLst>
                <a:path w="503722" h="810987">
                  <a:moveTo>
                    <a:pt x="206444" y="0"/>
                  </a:moveTo>
                  <a:lnTo>
                    <a:pt x="297278" y="0"/>
                  </a:lnTo>
                  <a:cubicBezTo>
                    <a:pt x="352030" y="0"/>
                    <a:pt x="404540" y="21750"/>
                    <a:pt x="443256" y="60466"/>
                  </a:cubicBezTo>
                  <a:cubicBezTo>
                    <a:pt x="481971" y="99182"/>
                    <a:pt x="503722" y="151692"/>
                    <a:pt x="503722" y="206444"/>
                  </a:cubicBezTo>
                  <a:lnTo>
                    <a:pt x="503722" y="604543"/>
                  </a:lnTo>
                  <a:cubicBezTo>
                    <a:pt x="503722" y="659295"/>
                    <a:pt x="481971" y="711805"/>
                    <a:pt x="443256" y="750521"/>
                  </a:cubicBezTo>
                  <a:cubicBezTo>
                    <a:pt x="404540" y="789236"/>
                    <a:pt x="352030" y="810987"/>
                    <a:pt x="297278" y="810987"/>
                  </a:cubicBezTo>
                  <a:lnTo>
                    <a:pt x="206444" y="810987"/>
                  </a:lnTo>
                  <a:cubicBezTo>
                    <a:pt x="151692" y="810987"/>
                    <a:pt x="99182" y="789236"/>
                    <a:pt x="60466" y="750521"/>
                  </a:cubicBezTo>
                  <a:cubicBezTo>
                    <a:pt x="21750" y="711805"/>
                    <a:pt x="0" y="659295"/>
                    <a:pt x="0" y="604543"/>
                  </a:cubicBezTo>
                  <a:lnTo>
                    <a:pt x="0" y="206444"/>
                  </a:lnTo>
                  <a:cubicBezTo>
                    <a:pt x="0" y="151692"/>
                    <a:pt x="21750" y="99182"/>
                    <a:pt x="60466" y="60466"/>
                  </a:cubicBezTo>
                  <a:cubicBezTo>
                    <a:pt x="99182" y="21750"/>
                    <a:pt x="151692" y="0"/>
                    <a:pt x="206444" y="0"/>
                  </a:cubicBezTo>
                  <a:close/>
                </a:path>
              </a:pathLst>
            </a:custGeom>
            <a:solidFill>
              <a:srgbClr val="000000">
                <a:alpha val="0"/>
              </a:srgbClr>
            </a:solidFill>
            <a:ln w="209550" cap="rnd">
              <a:solidFill>
                <a:srgbClr val="2B9EAA"/>
              </a:solidFill>
              <a:prstDash val="solid"/>
              <a:round/>
            </a:ln>
          </p:spPr>
          <p:txBody>
            <a:bodyPr/>
            <a:lstStyle/>
            <a:p>
              <a:endParaRPr lang="zh-TW" altLang="en-US"/>
            </a:p>
          </p:txBody>
        </p:sp>
        <p:sp>
          <p:nvSpPr>
            <p:cNvPr id="11" name="TextBox 11"/>
            <p:cNvSpPr txBox="1"/>
            <p:nvPr/>
          </p:nvSpPr>
          <p:spPr>
            <a:xfrm>
              <a:off x="0" y="-66675"/>
              <a:ext cx="503722" cy="877662"/>
            </a:xfrm>
            <a:prstGeom prst="rect">
              <a:avLst/>
            </a:prstGeom>
          </p:spPr>
          <p:txBody>
            <a:bodyPr lIns="50800" tIns="50800" rIns="50800" bIns="50800" rtlCol="0" anchor="ctr"/>
            <a:lstStyle/>
            <a:p>
              <a:pPr algn="ctr">
                <a:lnSpc>
                  <a:spcPts val="3500"/>
                </a:lnSpc>
              </a:pPr>
              <a:endParaRPr/>
            </a:p>
          </p:txBody>
        </p:sp>
      </p:grpSp>
      <p:grpSp>
        <p:nvGrpSpPr>
          <p:cNvPr id="12" name="Group 12"/>
          <p:cNvGrpSpPr/>
          <p:nvPr/>
        </p:nvGrpSpPr>
        <p:grpSpPr>
          <a:xfrm>
            <a:off x="15990325" y="4527739"/>
            <a:ext cx="1912568" cy="3079215"/>
            <a:chOff x="0" y="0"/>
            <a:chExt cx="503722" cy="810987"/>
          </a:xfrm>
        </p:grpSpPr>
        <p:sp>
          <p:nvSpPr>
            <p:cNvPr id="13" name="Freeform 13"/>
            <p:cNvSpPr/>
            <p:nvPr/>
          </p:nvSpPr>
          <p:spPr>
            <a:xfrm>
              <a:off x="0" y="0"/>
              <a:ext cx="503722" cy="810987"/>
            </a:xfrm>
            <a:custGeom>
              <a:avLst/>
              <a:gdLst/>
              <a:ahLst/>
              <a:cxnLst/>
              <a:rect l="l" t="t" r="r" b="b"/>
              <a:pathLst>
                <a:path w="503722" h="810987">
                  <a:moveTo>
                    <a:pt x="206444" y="0"/>
                  </a:moveTo>
                  <a:lnTo>
                    <a:pt x="297278" y="0"/>
                  </a:lnTo>
                  <a:cubicBezTo>
                    <a:pt x="352030" y="0"/>
                    <a:pt x="404540" y="21750"/>
                    <a:pt x="443256" y="60466"/>
                  </a:cubicBezTo>
                  <a:cubicBezTo>
                    <a:pt x="481971" y="99182"/>
                    <a:pt x="503722" y="151692"/>
                    <a:pt x="503722" y="206444"/>
                  </a:cubicBezTo>
                  <a:lnTo>
                    <a:pt x="503722" y="604543"/>
                  </a:lnTo>
                  <a:cubicBezTo>
                    <a:pt x="503722" y="659295"/>
                    <a:pt x="481971" y="711805"/>
                    <a:pt x="443256" y="750521"/>
                  </a:cubicBezTo>
                  <a:cubicBezTo>
                    <a:pt x="404540" y="789236"/>
                    <a:pt x="352030" y="810987"/>
                    <a:pt x="297278" y="810987"/>
                  </a:cubicBezTo>
                  <a:lnTo>
                    <a:pt x="206444" y="810987"/>
                  </a:lnTo>
                  <a:cubicBezTo>
                    <a:pt x="151692" y="810987"/>
                    <a:pt x="99182" y="789236"/>
                    <a:pt x="60466" y="750521"/>
                  </a:cubicBezTo>
                  <a:cubicBezTo>
                    <a:pt x="21750" y="711805"/>
                    <a:pt x="0" y="659295"/>
                    <a:pt x="0" y="604543"/>
                  </a:cubicBezTo>
                  <a:lnTo>
                    <a:pt x="0" y="206444"/>
                  </a:lnTo>
                  <a:cubicBezTo>
                    <a:pt x="0" y="151692"/>
                    <a:pt x="21750" y="99182"/>
                    <a:pt x="60466" y="60466"/>
                  </a:cubicBezTo>
                  <a:cubicBezTo>
                    <a:pt x="99182" y="21750"/>
                    <a:pt x="151692" y="0"/>
                    <a:pt x="206444" y="0"/>
                  </a:cubicBezTo>
                  <a:close/>
                </a:path>
              </a:pathLst>
            </a:custGeom>
            <a:solidFill>
              <a:srgbClr val="000000">
                <a:alpha val="0"/>
              </a:srgbClr>
            </a:solidFill>
            <a:ln w="209550" cap="rnd">
              <a:solidFill>
                <a:srgbClr val="2B9EAA"/>
              </a:solidFill>
              <a:prstDash val="solid"/>
              <a:round/>
            </a:ln>
          </p:spPr>
          <p:txBody>
            <a:bodyPr/>
            <a:lstStyle/>
            <a:p>
              <a:endParaRPr lang="zh-TW" altLang="en-US"/>
            </a:p>
          </p:txBody>
        </p:sp>
        <p:sp>
          <p:nvSpPr>
            <p:cNvPr id="14" name="TextBox 14"/>
            <p:cNvSpPr txBox="1"/>
            <p:nvPr/>
          </p:nvSpPr>
          <p:spPr>
            <a:xfrm>
              <a:off x="0" y="-66675"/>
              <a:ext cx="503722" cy="877662"/>
            </a:xfrm>
            <a:prstGeom prst="rect">
              <a:avLst/>
            </a:prstGeom>
          </p:spPr>
          <p:txBody>
            <a:bodyPr lIns="50800" tIns="50800" rIns="50800" bIns="50800" rtlCol="0" anchor="ctr"/>
            <a:lstStyle/>
            <a:p>
              <a:pPr algn="ctr">
                <a:lnSpc>
                  <a:spcPts val="3500"/>
                </a:lnSpc>
              </a:pPr>
              <a:endParaRPr/>
            </a:p>
          </p:txBody>
        </p:sp>
      </p:grpSp>
      <p:sp>
        <p:nvSpPr>
          <p:cNvPr id="15" name="TextBox 15"/>
          <p:cNvSpPr txBox="1"/>
          <p:nvPr/>
        </p:nvSpPr>
        <p:spPr>
          <a:xfrm>
            <a:off x="2241131" y="3582674"/>
            <a:ext cx="1830834" cy="4024280"/>
          </a:xfrm>
          <a:prstGeom prst="rect">
            <a:avLst/>
          </a:prstGeom>
        </p:spPr>
        <p:txBody>
          <a:bodyPr lIns="0" tIns="0" rIns="0" bIns="0" rtlCol="0" anchor="t">
            <a:spAutoFit/>
          </a:bodyPr>
          <a:lstStyle/>
          <a:p>
            <a:pPr algn="ctr">
              <a:lnSpc>
                <a:spcPts val="32817"/>
              </a:lnSpc>
              <a:spcBef>
                <a:spcPct val="0"/>
              </a:spcBef>
            </a:pPr>
            <a:r>
              <a:rPr lang="en-US" sz="23440" spc="1406">
                <a:solidFill>
                  <a:srgbClr val="FF0000"/>
                </a:solidFill>
                <a:latin typeface="Noto Sans T Chinese"/>
                <a:ea typeface="Noto Sans T Chinese"/>
                <a:cs typeface="Noto Sans T Chinese"/>
                <a:sym typeface="Noto Sans T Chinese"/>
              </a:rPr>
              <a:t>1</a:t>
            </a:r>
          </a:p>
        </p:txBody>
      </p:sp>
      <p:sp>
        <p:nvSpPr>
          <p:cNvPr id="16" name="AutoShape 16"/>
          <p:cNvSpPr/>
          <p:nvPr/>
        </p:nvSpPr>
        <p:spPr>
          <a:xfrm flipV="1">
            <a:off x="654168" y="546146"/>
            <a:ext cx="16230600" cy="77057"/>
          </a:xfrm>
          <a:prstGeom prst="line">
            <a:avLst/>
          </a:prstGeom>
          <a:ln w="19050" cap="flat">
            <a:solidFill>
              <a:srgbClr val="BD8F53"/>
            </a:solidFill>
            <a:prstDash val="solid"/>
            <a:headEnd type="none" w="sm" len="sm"/>
            <a:tailEnd type="none" w="sm" len="sm"/>
          </a:ln>
        </p:spPr>
        <p:txBody>
          <a:bodyPr/>
          <a:lstStyle/>
          <a:p>
            <a:endParaRPr lang="zh-TW" altLang="en-US"/>
          </a:p>
        </p:txBody>
      </p:sp>
      <p:sp>
        <p:nvSpPr>
          <p:cNvPr id="17" name="TextBox 17"/>
          <p:cNvSpPr txBox="1"/>
          <p:nvPr/>
        </p:nvSpPr>
        <p:spPr>
          <a:xfrm>
            <a:off x="654168" y="661303"/>
            <a:ext cx="10710219" cy="859476"/>
          </a:xfrm>
          <a:prstGeom prst="rect">
            <a:avLst/>
          </a:prstGeom>
        </p:spPr>
        <p:txBody>
          <a:bodyPr lIns="0" tIns="0" rIns="0" bIns="0" rtlCol="0" anchor="t">
            <a:spAutoFit/>
          </a:bodyPr>
          <a:lstStyle/>
          <a:p>
            <a:pPr marL="0" lvl="0" indent="0" algn="l">
              <a:lnSpc>
                <a:spcPts val="6628"/>
              </a:lnSpc>
              <a:spcBef>
                <a:spcPct val="0"/>
              </a:spcBef>
            </a:pPr>
            <a:r>
              <a:rPr lang="en-US" sz="5918">
                <a:solidFill>
                  <a:srgbClr val="9B4819"/>
                </a:solidFill>
                <a:latin typeface="芫荽"/>
                <a:ea typeface="芫荽"/>
                <a:cs typeface="芫荽"/>
                <a:sym typeface="芫荽"/>
              </a:rPr>
              <a:t>Implementation and Analysis</a:t>
            </a:r>
          </a:p>
        </p:txBody>
      </p:sp>
      <p:sp>
        <p:nvSpPr>
          <p:cNvPr id="18" name="TextBox 18"/>
          <p:cNvSpPr txBox="1"/>
          <p:nvPr/>
        </p:nvSpPr>
        <p:spPr>
          <a:xfrm>
            <a:off x="6807260" y="1454104"/>
            <a:ext cx="11095632" cy="645138"/>
          </a:xfrm>
          <a:prstGeom prst="rect">
            <a:avLst/>
          </a:prstGeom>
        </p:spPr>
        <p:txBody>
          <a:bodyPr lIns="0" tIns="0" rIns="0" bIns="0" rtlCol="0" anchor="t">
            <a:spAutoFit/>
          </a:bodyPr>
          <a:lstStyle/>
          <a:p>
            <a:pPr algn="r">
              <a:lnSpc>
                <a:spcPts val="5392"/>
              </a:lnSpc>
              <a:spcBef>
                <a:spcPct val="0"/>
              </a:spcBef>
            </a:pPr>
            <a:r>
              <a:rPr lang="en-US" sz="3851" spc="231">
                <a:solidFill>
                  <a:srgbClr val="9B4819"/>
                </a:solidFill>
                <a:latin typeface="Noto Sans T Chinese"/>
                <a:ea typeface="Noto Sans T Chinese"/>
                <a:cs typeface="Noto Sans T Chinese"/>
                <a:sym typeface="Noto Sans T Chinese"/>
              </a:rPr>
              <a:t>-WRITE BACK AFTER ALL BITS ARE FINISHED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 name="Group 2"/>
          <p:cNvGrpSpPr/>
          <p:nvPr/>
        </p:nvGrpSpPr>
        <p:grpSpPr>
          <a:xfrm>
            <a:off x="2185368" y="2880580"/>
            <a:ext cx="1381635" cy="1442255"/>
            <a:chOff x="0" y="0"/>
            <a:chExt cx="812800" cy="848462"/>
          </a:xfrm>
        </p:grpSpPr>
        <p:sp>
          <p:nvSpPr>
            <p:cNvPr id="3" name="Freeform 3"/>
            <p:cNvSpPr/>
            <p:nvPr/>
          </p:nvSpPr>
          <p:spPr>
            <a:xfrm>
              <a:off x="0" y="0"/>
              <a:ext cx="812800" cy="848462"/>
            </a:xfrm>
            <a:custGeom>
              <a:avLst/>
              <a:gdLst/>
              <a:ahLst/>
              <a:cxnLst/>
              <a:rect l="l" t="t" r="r" b="b"/>
              <a:pathLst>
                <a:path w="812800" h="848462">
                  <a:moveTo>
                    <a:pt x="406400" y="848462"/>
                  </a:moveTo>
                  <a:lnTo>
                    <a:pt x="0" y="442062"/>
                  </a:lnTo>
                  <a:lnTo>
                    <a:pt x="203200" y="442062"/>
                  </a:lnTo>
                  <a:lnTo>
                    <a:pt x="203200" y="0"/>
                  </a:lnTo>
                  <a:lnTo>
                    <a:pt x="609600" y="0"/>
                  </a:lnTo>
                  <a:lnTo>
                    <a:pt x="609600" y="442062"/>
                  </a:lnTo>
                  <a:lnTo>
                    <a:pt x="812800" y="442062"/>
                  </a:lnTo>
                  <a:lnTo>
                    <a:pt x="406400" y="848462"/>
                  </a:lnTo>
                  <a:close/>
                </a:path>
              </a:pathLst>
            </a:custGeom>
            <a:solidFill>
              <a:srgbClr val="2B9EAA"/>
            </a:solidFill>
          </p:spPr>
          <p:txBody>
            <a:bodyPr/>
            <a:lstStyle/>
            <a:p>
              <a:endParaRPr lang="zh-TW" altLang="en-US"/>
            </a:p>
          </p:txBody>
        </p:sp>
        <p:sp>
          <p:nvSpPr>
            <p:cNvPr id="4" name="TextBox 4"/>
            <p:cNvSpPr txBox="1"/>
            <p:nvPr/>
          </p:nvSpPr>
          <p:spPr>
            <a:xfrm>
              <a:off x="203200" y="-66675"/>
              <a:ext cx="406400" cy="813537"/>
            </a:xfrm>
            <a:prstGeom prst="rect">
              <a:avLst/>
            </a:prstGeom>
          </p:spPr>
          <p:txBody>
            <a:bodyPr lIns="50800" tIns="50800" rIns="50800" bIns="50800" rtlCol="0" anchor="ctr"/>
            <a:lstStyle/>
            <a:p>
              <a:pPr algn="ctr">
                <a:lnSpc>
                  <a:spcPts val="3500"/>
                </a:lnSpc>
              </a:pPr>
              <a:endParaRPr/>
            </a:p>
          </p:txBody>
        </p:sp>
      </p:grpSp>
      <p:sp>
        <p:nvSpPr>
          <p:cNvPr id="5" name="TextBox 5"/>
          <p:cNvSpPr txBox="1"/>
          <p:nvPr/>
        </p:nvSpPr>
        <p:spPr>
          <a:xfrm>
            <a:off x="-1181708" y="4006187"/>
            <a:ext cx="20651417" cy="3790011"/>
          </a:xfrm>
          <a:prstGeom prst="rect">
            <a:avLst/>
          </a:prstGeom>
        </p:spPr>
        <p:txBody>
          <a:bodyPr lIns="0" tIns="0" rIns="0" bIns="0" rtlCol="0" anchor="t">
            <a:spAutoFit/>
          </a:bodyPr>
          <a:lstStyle/>
          <a:p>
            <a:pPr algn="ctr">
              <a:lnSpc>
                <a:spcPts val="31024"/>
              </a:lnSpc>
              <a:spcBef>
                <a:spcPct val="0"/>
              </a:spcBef>
            </a:pPr>
            <a:r>
              <a:rPr lang="en-US" sz="22160" spc="1329">
                <a:solidFill>
                  <a:srgbClr val="9B4819"/>
                </a:solidFill>
                <a:latin typeface="Noto Sans T Chinese"/>
                <a:ea typeface="Noto Sans T Chinese"/>
                <a:cs typeface="Noto Sans T Chinese"/>
                <a:sym typeface="Noto Sans T Chinese"/>
              </a:rPr>
              <a:t>1100000001</a:t>
            </a:r>
          </a:p>
        </p:txBody>
      </p:sp>
      <p:grpSp>
        <p:nvGrpSpPr>
          <p:cNvPr id="6" name="Group 6"/>
          <p:cNvGrpSpPr/>
          <p:nvPr/>
        </p:nvGrpSpPr>
        <p:grpSpPr>
          <a:xfrm>
            <a:off x="272800" y="4669220"/>
            <a:ext cx="1912568" cy="3079215"/>
            <a:chOff x="0" y="0"/>
            <a:chExt cx="503722" cy="810987"/>
          </a:xfrm>
        </p:grpSpPr>
        <p:sp>
          <p:nvSpPr>
            <p:cNvPr id="7" name="Freeform 7"/>
            <p:cNvSpPr/>
            <p:nvPr/>
          </p:nvSpPr>
          <p:spPr>
            <a:xfrm>
              <a:off x="0" y="0"/>
              <a:ext cx="503722" cy="810987"/>
            </a:xfrm>
            <a:custGeom>
              <a:avLst/>
              <a:gdLst/>
              <a:ahLst/>
              <a:cxnLst/>
              <a:rect l="l" t="t" r="r" b="b"/>
              <a:pathLst>
                <a:path w="503722" h="810987">
                  <a:moveTo>
                    <a:pt x="206444" y="0"/>
                  </a:moveTo>
                  <a:lnTo>
                    <a:pt x="297278" y="0"/>
                  </a:lnTo>
                  <a:cubicBezTo>
                    <a:pt x="352030" y="0"/>
                    <a:pt x="404540" y="21750"/>
                    <a:pt x="443256" y="60466"/>
                  </a:cubicBezTo>
                  <a:cubicBezTo>
                    <a:pt x="481971" y="99182"/>
                    <a:pt x="503722" y="151692"/>
                    <a:pt x="503722" y="206444"/>
                  </a:cubicBezTo>
                  <a:lnTo>
                    <a:pt x="503722" y="604543"/>
                  </a:lnTo>
                  <a:cubicBezTo>
                    <a:pt x="503722" y="659295"/>
                    <a:pt x="481971" y="711805"/>
                    <a:pt x="443256" y="750521"/>
                  </a:cubicBezTo>
                  <a:cubicBezTo>
                    <a:pt x="404540" y="789236"/>
                    <a:pt x="352030" y="810987"/>
                    <a:pt x="297278" y="810987"/>
                  </a:cubicBezTo>
                  <a:lnTo>
                    <a:pt x="206444" y="810987"/>
                  </a:lnTo>
                  <a:cubicBezTo>
                    <a:pt x="151692" y="810987"/>
                    <a:pt x="99182" y="789236"/>
                    <a:pt x="60466" y="750521"/>
                  </a:cubicBezTo>
                  <a:cubicBezTo>
                    <a:pt x="21750" y="711805"/>
                    <a:pt x="0" y="659295"/>
                    <a:pt x="0" y="604543"/>
                  </a:cubicBezTo>
                  <a:lnTo>
                    <a:pt x="0" y="206444"/>
                  </a:lnTo>
                  <a:cubicBezTo>
                    <a:pt x="0" y="151692"/>
                    <a:pt x="21750" y="99182"/>
                    <a:pt x="60466" y="60466"/>
                  </a:cubicBezTo>
                  <a:cubicBezTo>
                    <a:pt x="99182" y="21750"/>
                    <a:pt x="151692" y="0"/>
                    <a:pt x="206444" y="0"/>
                  </a:cubicBezTo>
                  <a:close/>
                </a:path>
              </a:pathLst>
            </a:custGeom>
            <a:solidFill>
              <a:srgbClr val="000000">
                <a:alpha val="0"/>
              </a:srgbClr>
            </a:solidFill>
            <a:ln w="209550" cap="rnd">
              <a:solidFill>
                <a:srgbClr val="2B9EAA"/>
              </a:solidFill>
              <a:prstDash val="solid"/>
              <a:round/>
            </a:ln>
          </p:spPr>
          <p:txBody>
            <a:bodyPr/>
            <a:lstStyle/>
            <a:p>
              <a:endParaRPr lang="zh-TW" altLang="en-US"/>
            </a:p>
          </p:txBody>
        </p:sp>
        <p:sp>
          <p:nvSpPr>
            <p:cNvPr id="8" name="TextBox 8"/>
            <p:cNvSpPr txBox="1"/>
            <p:nvPr/>
          </p:nvSpPr>
          <p:spPr>
            <a:xfrm>
              <a:off x="0" y="-66675"/>
              <a:ext cx="503722" cy="877662"/>
            </a:xfrm>
            <a:prstGeom prst="rect">
              <a:avLst/>
            </a:prstGeom>
          </p:spPr>
          <p:txBody>
            <a:bodyPr lIns="50800" tIns="50800" rIns="50800" bIns="50800" rtlCol="0" anchor="ctr"/>
            <a:lstStyle/>
            <a:p>
              <a:pPr algn="ctr">
                <a:lnSpc>
                  <a:spcPts val="3500"/>
                </a:lnSpc>
              </a:pPr>
              <a:endParaRPr/>
            </a:p>
          </p:txBody>
        </p:sp>
      </p:grpSp>
      <p:grpSp>
        <p:nvGrpSpPr>
          <p:cNvPr id="9" name="Group 9"/>
          <p:cNvGrpSpPr/>
          <p:nvPr/>
        </p:nvGrpSpPr>
        <p:grpSpPr>
          <a:xfrm>
            <a:off x="3841908" y="4716983"/>
            <a:ext cx="1912568" cy="3079215"/>
            <a:chOff x="0" y="0"/>
            <a:chExt cx="503722" cy="810987"/>
          </a:xfrm>
        </p:grpSpPr>
        <p:sp>
          <p:nvSpPr>
            <p:cNvPr id="10" name="Freeform 10"/>
            <p:cNvSpPr/>
            <p:nvPr/>
          </p:nvSpPr>
          <p:spPr>
            <a:xfrm>
              <a:off x="0" y="0"/>
              <a:ext cx="503722" cy="810987"/>
            </a:xfrm>
            <a:custGeom>
              <a:avLst/>
              <a:gdLst/>
              <a:ahLst/>
              <a:cxnLst/>
              <a:rect l="l" t="t" r="r" b="b"/>
              <a:pathLst>
                <a:path w="503722" h="810987">
                  <a:moveTo>
                    <a:pt x="206444" y="0"/>
                  </a:moveTo>
                  <a:lnTo>
                    <a:pt x="297278" y="0"/>
                  </a:lnTo>
                  <a:cubicBezTo>
                    <a:pt x="352030" y="0"/>
                    <a:pt x="404540" y="21750"/>
                    <a:pt x="443256" y="60466"/>
                  </a:cubicBezTo>
                  <a:cubicBezTo>
                    <a:pt x="481971" y="99182"/>
                    <a:pt x="503722" y="151692"/>
                    <a:pt x="503722" y="206444"/>
                  </a:cubicBezTo>
                  <a:lnTo>
                    <a:pt x="503722" y="604543"/>
                  </a:lnTo>
                  <a:cubicBezTo>
                    <a:pt x="503722" y="659295"/>
                    <a:pt x="481971" y="711805"/>
                    <a:pt x="443256" y="750521"/>
                  </a:cubicBezTo>
                  <a:cubicBezTo>
                    <a:pt x="404540" y="789236"/>
                    <a:pt x="352030" y="810987"/>
                    <a:pt x="297278" y="810987"/>
                  </a:cubicBezTo>
                  <a:lnTo>
                    <a:pt x="206444" y="810987"/>
                  </a:lnTo>
                  <a:cubicBezTo>
                    <a:pt x="151692" y="810987"/>
                    <a:pt x="99182" y="789236"/>
                    <a:pt x="60466" y="750521"/>
                  </a:cubicBezTo>
                  <a:cubicBezTo>
                    <a:pt x="21750" y="711805"/>
                    <a:pt x="0" y="659295"/>
                    <a:pt x="0" y="604543"/>
                  </a:cubicBezTo>
                  <a:lnTo>
                    <a:pt x="0" y="206444"/>
                  </a:lnTo>
                  <a:cubicBezTo>
                    <a:pt x="0" y="151692"/>
                    <a:pt x="21750" y="99182"/>
                    <a:pt x="60466" y="60466"/>
                  </a:cubicBezTo>
                  <a:cubicBezTo>
                    <a:pt x="99182" y="21750"/>
                    <a:pt x="151692" y="0"/>
                    <a:pt x="206444" y="0"/>
                  </a:cubicBezTo>
                  <a:close/>
                </a:path>
              </a:pathLst>
            </a:custGeom>
            <a:solidFill>
              <a:srgbClr val="000000">
                <a:alpha val="0"/>
              </a:srgbClr>
            </a:solidFill>
            <a:ln w="209550" cap="rnd">
              <a:solidFill>
                <a:srgbClr val="2B9EAA"/>
              </a:solidFill>
              <a:prstDash val="solid"/>
              <a:round/>
            </a:ln>
          </p:spPr>
          <p:txBody>
            <a:bodyPr/>
            <a:lstStyle/>
            <a:p>
              <a:endParaRPr lang="zh-TW" altLang="en-US"/>
            </a:p>
          </p:txBody>
        </p:sp>
        <p:sp>
          <p:nvSpPr>
            <p:cNvPr id="11" name="TextBox 11"/>
            <p:cNvSpPr txBox="1"/>
            <p:nvPr/>
          </p:nvSpPr>
          <p:spPr>
            <a:xfrm>
              <a:off x="0" y="-66675"/>
              <a:ext cx="503722" cy="877662"/>
            </a:xfrm>
            <a:prstGeom prst="rect">
              <a:avLst/>
            </a:prstGeom>
          </p:spPr>
          <p:txBody>
            <a:bodyPr lIns="50800" tIns="50800" rIns="50800" bIns="50800" rtlCol="0" anchor="ctr"/>
            <a:lstStyle/>
            <a:p>
              <a:pPr algn="ctr">
                <a:lnSpc>
                  <a:spcPts val="3500"/>
                </a:lnSpc>
              </a:pPr>
              <a:endParaRPr/>
            </a:p>
          </p:txBody>
        </p:sp>
      </p:grpSp>
      <p:grpSp>
        <p:nvGrpSpPr>
          <p:cNvPr id="12" name="Group 12"/>
          <p:cNvGrpSpPr/>
          <p:nvPr/>
        </p:nvGrpSpPr>
        <p:grpSpPr>
          <a:xfrm>
            <a:off x="2103634" y="4669220"/>
            <a:ext cx="1912568" cy="3079215"/>
            <a:chOff x="0" y="0"/>
            <a:chExt cx="503722" cy="810987"/>
          </a:xfrm>
        </p:grpSpPr>
        <p:sp>
          <p:nvSpPr>
            <p:cNvPr id="13" name="Freeform 13"/>
            <p:cNvSpPr/>
            <p:nvPr/>
          </p:nvSpPr>
          <p:spPr>
            <a:xfrm>
              <a:off x="0" y="0"/>
              <a:ext cx="503722" cy="810987"/>
            </a:xfrm>
            <a:custGeom>
              <a:avLst/>
              <a:gdLst/>
              <a:ahLst/>
              <a:cxnLst/>
              <a:rect l="l" t="t" r="r" b="b"/>
              <a:pathLst>
                <a:path w="503722" h="810987">
                  <a:moveTo>
                    <a:pt x="206444" y="0"/>
                  </a:moveTo>
                  <a:lnTo>
                    <a:pt x="297278" y="0"/>
                  </a:lnTo>
                  <a:cubicBezTo>
                    <a:pt x="352030" y="0"/>
                    <a:pt x="404540" y="21750"/>
                    <a:pt x="443256" y="60466"/>
                  </a:cubicBezTo>
                  <a:cubicBezTo>
                    <a:pt x="481971" y="99182"/>
                    <a:pt x="503722" y="151692"/>
                    <a:pt x="503722" y="206444"/>
                  </a:cubicBezTo>
                  <a:lnTo>
                    <a:pt x="503722" y="604543"/>
                  </a:lnTo>
                  <a:cubicBezTo>
                    <a:pt x="503722" y="659295"/>
                    <a:pt x="481971" y="711805"/>
                    <a:pt x="443256" y="750521"/>
                  </a:cubicBezTo>
                  <a:cubicBezTo>
                    <a:pt x="404540" y="789236"/>
                    <a:pt x="352030" y="810987"/>
                    <a:pt x="297278" y="810987"/>
                  </a:cubicBezTo>
                  <a:lnTo>
                    <a:pt x="206444" y="810987"/>
                  </a:lnTo>
                  <a:cubicBezTo>
                    <a:pt x="151692" y="810987"/>
                    <a:pt x="99182" y="789236"/>
                    <a:pt x="60466" y="750521"/>
                  </a:cubicBezTo>
                  <a:cubicBezTo>
                    <a:pt x="21750" y="711805"/>
                    <a:pt x="0" y="659295"/>
                    <a:pt x="0" y="604543"/>
                  </a:cubicBezTo>
                  <a:lnTo>
                    <a:pt x="0" y="206444"/>
                  </a:lnTo>
                  <a:cubicBezTo>
                    <a:pt x="0" y="151692"/>
                    <a:pt x="21750" y="99182"/>
                    <a:pt x="60466" y="60466"/>
                  </a:cubicBezTo>
                  <a:cubicBezTo>
                    <a:pt x="99182" y="21750"/>
                    <a:pt x="151692" y="0"/>
                    <a:pt x="206444" y="0"/>
                  </a:cubicBezTo>
                  <a:close/>
                </a:path>
              </a:pathLst>
            </a:custGeom>
            <a:solidFill>
              <a:srgbClr val="000000">
                <a:alpha val="0"/>
              </a:srgbClr>
            </a:solidFill>
            <a:ln w="209550" cap="rnd">
              <a:solidFill>
                <a:srgbClr val="2B9EAA"/>
              </a:solidFill>
              <a:prstDash val="solid"/>
              <a:round/>
            </a:ln>
          </p:spPr>
          <p:txBody>
            <a:bodyPr/>
            <a:lstStyle/>
            <a:p>
              <a:endParaRPr lang="zh-TW" altLang="en-US"/>
            </a:p>
          </p:txBody>
        </p:sp>
        <p:sp>
          <p:nvSpPr>
            <p:cNvPr id="14" name="TextBox 14"/>
            <p:cNvSpPr txBox="1"/>
            <p:nvPr/>
          </p:nvSpPr>
          <p:spPr>
            <a:xfrm>
              <a:off x="0" y="-66675"/>
              <a:ext cx="503722" cy="877662"/>
            </a:xfrm>
            <a:prstGeom prst="rect">
              <a:avLst/>
            </a:prstGeom>
          </p:spPr>
          <p:txBody>
            <a:bodyPr lIns="50800" tIns="50800" rIns="50800" bIns="50800" rtlCol="0" anchor="ctr"/>
            <a:lstStyle/>
            <a:p>
              <a:pPr algn="ctr">
                <a:lnSpc>
                  <a:spcPts val="3500"/>
                </a:lnSpc>
              </a:pPr>
              <a:endParaRPr/>
            </a:p>
          </p:txBody>
        </p:sp>
      </p:grpSp>
      <p:sp>
        <p:nvSpPr>
          <p:cNvPr id="15" name="TextBox 15"/>
          <p:cNvSpPr txBox="1"/>
          <p:nvPr/>
        </p:nvSpPr>
        <p:spPr>
          <a:xfrm>
            <a:off x="2185368" y="3870003"/>
            <a:ext cx="1830834" cy="4024280"/>
          </a:xfrm>
          <a:prstGeom prst="rect">
            <a:avLst/>
          </a:prstGeom>
        </p:spPr>
        <p:txBody>
          <a:bodyPr lIns="0" tIns="0" rIns="0" bIns="0" rtlCol="0" anchor="t">
            <a:spAutoFit/>
          </a:bodyPr>
          <a:lstStyle/>
          <a:p>
            <a:pPr algn="ctr">
              <a:lnSpc>
                <a:spcPts val="32817"/>
              </a:lnSpc>
              <a:spcBef>
                <a:spcPct val="0"/>
              </a:spcBef>
            </a:pPr>
            <a:r>
              <a:rPr lang="en-US" sz="23440" spc="1406">
                <a:solidFill>
                  <a:srgbClr val="FF0000"/>
                </a:solidFill>
                <a:latin typeface="Noto Sans T Chinese"/>
                <a:ea typeface="Noto Sans T Chinese"/>
                <a:cs typeface="Noto Sans T Chinese"/>
                <a:sym typeface="Noto Sans T Chinese"/>
              </a:rPr>
              <a:t>1</a:t>
            </a:r>
          </a:p>
        </p:txBody>
      </p:sp>
      <p:sp>
        <p:nvSpPr>
          <p:cNvPr id="16" name="AutoShape 16"/>
          <p:cNvSpPr/>
          <p:nvPr/>
        </p:nvSpPr>
        <p:spPr>
          <a:xfrm flipV="1">
            <a:off x="654168" y="546146"/>
            <a:ext cx="16230600" cy="77057"/>
          </a:xfrm>
          <a:prstGeom prst="line">
            <a:avLst/>
          </a:prstGeom>
          <a:ln w="19050" cap="flat">
            <a:solidFill>
              <a:srgbClr val="BD8F53"/>
            </a:solidFill>
            <a:prstDash val="solid"/>
            <a:headEnd type="none" w="sm" len="sm"/>
            <a:tailEnd type="none" w="sm" len="sm"/>
          </a:ln>
        </p:spPr>
        <p:txBody>
          <a:bodyPr/>
          <a:lstStyle/>
          <a:p>
            <a:endParaRPr lang="zh-TW" altLang="en-US"/>
          </a:p>
        </p:txBody>
      </p:sp>
      <p:sp>
        <p:nvSpPr>
          <p:cNvPr id="17" name="TextBox 17"/>
          <p:cNvSpPr txBox="1"/>
          <p:nvPr/>
        </p:nvSpPr>
        <p:spPr>
          <a:xfrm>
            <a:off x="654168" y="661303"/>
            <a:ext cx="10710219" cy="859476"/>
          </a:xfrm>
          <a:prstGeom prst="rect">
            <a:avLst/>
          </a:prstGeom>
        </p:spPr>
        <p:txBody>
          <a:bodyPr lIns="0" tIns="0" rIns="0" bIns="0" rtlCol="0" anchor="t">
            <a:spAutoFit/>
          </a:bodyPr>
          <a:lstStyle/>
          <a:p>
            <a:pPr marL="0" lvl="0" indent="0" algn="l">
              <a:lnSpc>
                <a:spcPts val="6628"/>
              </a:lnSpc>
              <a:spcBef>
                <a:spcPct val="0"/>
              </a:spcBef>
            </a:pPr>
            <a:r>
              <a:rPr lang="en-US" sz="5918">
                <a:solidFill>
                  <a:srgbClr val="9B4819"/>
                </a:solidFill>
                <a:latin typeface="芫荽"/>
                <a:ea typeface="芫荽"/>
                <a:cs typeface="芫荽"/>
                <a:sym typeface="芫荽"/>
              </a:rPr>
              <a:t>Implementation and Analysis</a:t>
            </a:r>
          </a:p>
        </p:txBody>
      </p:sp>
      <p:sp>
        <p:nvSpPr>
          <p:cNvPr id="18" name="TextBox 18"/>
          <p:cNvSpPr txBox="1"/>
          <p:nvPr/>
        </p:nvSpPr>
        <p:spPr>
          <a:xfrm>
            <a:off x="6807260" y="1454104"/>
            <a:ext cx="11095632" cy="645138"/>
          </a:xfrm>
          <a:prstGeom prst="rect">
            <a:avLst/>
          </a:prstGeom>
        </p:spPr>
        <p:txBody>
          <a:bodyPr lIns="0" tIns="0" rIns="0" bIns="0" rtlCol="0" anchor="t">
            <a:spAutoFit/>
          </a:bodyPr>
          <a:lstStyle/>
          <a:p>
            <a:pPr algn="r">
              <a:lnSpc>
                <a:spcPts val="5392"/>
              </a:lnSpc>
              <a:spcBef>
                <a:spcPct val="0"/>
              </a:spcBef>
            </a:pPr>
            <a:r>
              <a:rPr lang="en-US" sz="3851" spc="231">
                <a:solidFill>
                  <a:srgbClr val="9B4819"/>
                </a:solidFill>
                <a:latin typeface="Noto Sans T Chinese"/>
                <a:ea typeface="Noto Sans T Chinese"/>
                <a:cs typeface="Noto Sans T Chinese"/>
                <a:sym typeface="Noto Sans T Chinese"/>
              </a:rPr>
              <a:t>-WRITE BACK AFTER ALL BITS ARE FINISHED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 name="Group 2"/>
          <p:cNvGrpSpPr/>
          <p:nvPr/>
        </p:nvGrpSpPr>
        <p:grpSpPr>
          <a:xfrm>
            <a:off x="2185368" y="2880580"/>
            <a:ext cx="1381635" cy="1442255"/>
            <a:chOff x="0" y="0"/>
            <a:chExt cx="812800" cy="848462"/>
          </a:xfrm>
        </p:grpSpPr>
        <p:sp>
          <p:nvSpPr>
            <p:cNvPr id="3" name="Freeform 3"/>
            <p:cNvSpPr/>
            <p:nvPr/>
          </p:nvSpPr>
          <p:spPr>
            <a:xfrm>
              <a:off x="0" y="0"/>
              <a:ext cx="812800" cy="848462"/>
            </a:xfrm>
            <a:custGeom>
              <a:avLst/>
              <a:gdLst/>
              <a:ahLst/>
              <a:cxnLst/>
              <a:rect l="l" t="t" r="r" b="b"/>
              <a:pathLst>
                <a:path w="812800" h="848462">
                  <a:moveTo>
                    <a:pt x="406400" y="848462"/>
                  </a:moveTo>
                  <a:lnTo>
                    <a:pt x="0" y="442062"/>
                  </a:lnTo>
                  <a:lnTo>
                    <a:pt x="203200" y="442062"/>
                  </a:lnTo>
                  <a:lnTo>
                    <a:pt x="203200" y="0"/>
                  </a:lnTo>
                  <a:lnTo>
                    <a:pt x="609600" y="0"/>
                  </a:lnTo>
                  <a:lnTo>
                    <a:pt x="609600" y="442062"/>
                  </a:lnTo>
                  <a:lnTo>
                    <a:pt x="812800" y="442062"/>
                  </a:lnTo>
                  <a:lnTo>
                    <a:pt x="406400" y="848462"/>
                  </a:lnTo>
                  <a:close/>
                </a:path>
              </a:pathLst>
            </a:custGeom>
            <a:solidFill>
              <a:srgbClr val="2B9EAA"/>
            </a:solidFill>
          </p:spPr>
          <p:txBody>
            <a:bodyPr/>
            <a:lstStyle/>
            <a:p>
              <a:endParaRPr lang="zh-TW" altLang="en-US"/>
            </a:p>
          </p:txBody>
        </p:sp>
        <p:sp>
          <p:nvSpPr>
            <p:cNvPr id="4" name="TextBox 4"/>
            <p:cNvSpPr txBox="1"/>
            <p:nvPr/>
          </p:nvSpPr>
          <p:spPr>
            <a:xfrm>
              <a:off x="203200" y="-66675"/>
              <a:ext cx="406400" cy="813537"/>
            </a:xfrm>
            <a:prstGeom prst="rect">
              <a:avLst/>
            </a:prstGeom>
          </p:spPr>
          <p:txBody>
            <a:bodyPr lIns="50800" tIns="50800" rIns="50800" bIns="50800" rtlCol="0" anchor="ctr"/>
            <a:lstStyle/>
            <a:p>
              <a:pPr algn="ctr">
                <a:lnSpc>
                  <a:spcPts val="3500"/>
                </a:lnSpc>
              </a:pPr>
              <a:endParaRPr/>
            </a:p>
          </p:txBody>
        </p:sp>
      </p:grpSp>
      <p:sp>
        <p:nvSpPr>
          <p:cNvPr id="5" name="TextBox 5"/>
          <p:cNvSpPr txBox="1"/>
          <p:nvPr/>
        </p:nvSpPr>
        <p:spPr>
          <a:xfrm>
            <a:off x="-1181708" y="4006187"/>
            <a:ext cx="20651417" cy="3790011"/>
          </a:xfrm>
          <a:prstGeom prst="rect">
            <a:avLst/>
          </a:prstGeom>
        </p:spPr>
        <p:txBody>
          <a:bodyPr lIns="0" tIns="0" rIns="0" bIns="0" rtlCol="0" anchor="t">
            <a:spAutoFit/>
          </a:bodyPr>
          <a:lstStyle/>
          <a:p>
            <a:pPr algn="ctr">
              <a:lnSpc>
                <a:spcPts val="31024"/>
              </a:lnSpc>
              <a:spcBef>
                <a:spcPct val="0"/>
              </a:spcBef>
            </a:pPr>
            <a:r>
              <a:rPr lang="en-US" sz="22160" spc="1329">
                <a:solidFill>
                  <a:srgbClr val="9B4819"/>
                </a:solidFill>
                <a:latin typeface="Noto Sans T Chinese"/>
                <a:ea typeface="Noto Sans T Chinese"/>
                <a:cs typeface="Noto Sans T Chinese"/>
                <a:sym typeface="Noto Sans T Chinese"/>
              </a:rPr>
              <a:t>1110000001</a:t>
            </a:r>
          </a:p>
        </p:txBody>
      </p:sp>
      <p:grpSp>
        <p:nvGrpSpPr>
          <p:cNvPr id="6" name="Group 6"/>
          <p:cNvGrpSpPr/>
          <p:nvPr/>
        </p:nvGrpSpPr>
        <p:grpSpPr>
          <a:xfrm>
            <a:off x="272800" y="4716983"/>
            <a:ext cx="1912568" cy="3079215"/>
            <a:chOff x="0" y="0"/>
            <a:chExt cx="503722" cy="810987"/>
          </a:xfrm>
        </p:grpSpPr>
        <p:sp>
          <p:nvSpPr>
            <p:cNvPr id="7" name="Freeform 7"/>
            <p:cNvSpPr/>
            <p:nvPr/>
          </p:nvSpPr>
          <p:spPr>
            <a:xfrm>
              <a:off x="0" y="0"/>
              <a:ext cx="503722" cy="810987"/>
            </a:xfrm>
            <a:custGeom>
              <a:avLst/>
              <a:gdLst/>
              <a:ahLst/>
              <a:cxnLst/>
              <a:rect l="l" t="t" r="r" b="b"/>
              <a:pathLst>
                <a:path w="503722" h="810987">
                  <a:moveTo>
                    <a:pt x="206444" y="0"/>
                  </a:moveTo>
                  <a:lnTo>
                    <a:pt x="297278" y="0"/>
                  </a:lnTo>
                  <a:cubicBezTo>
                    <a:pt x="352030" y="0"/>
                    <a:pt x="404540" y="21750"/>
                    <a:pt x="443256" y="60466"/>
                  </a:cubicBezTo>
                  <a:cubicBezTo>
                    <a:pt x="481971" y="99182"/>
                    <a:pt x="503722" y="151692"/>
                    <a:pt x="503722" y="206444"/>
                  </a:cubicBezTo>
                  <a:lnTo>
                    <a:pt x="503722" y="604543"/>
                  </a:lnTo>
                  <a:cubicBezTo>
                    <a:pt x="503722" y="659295"/>
                    <a:pt x="481971" y="711805"/>
                    <a:pt x="443256" y="750521"/>
                  </a:cubicBezTo>
                  <a:cubicBezTo>
                    <a:pt x="404540" y="789236"/>
                    <a:pt x="352030" y="810987"/>
                    <a:pt x="297278" y="810987"/>
                  </a:cubicBezTo>
                  <a:lnTo>
                    <a:pt x="206444" y="810987"/>
                  </a:lnTo>
                  <a:cubicBezTo>
                    <a:pt x="151692" y="810987"/>
                    <a:pt x="99182" y="789236"/>
                    <a:pt x="60466" y="750521"/>
                  </a:cubicBezTo>
                  <a:cubicBezTo>
                    <a:pt x="21750" y="711805"/>
                    <a:pt x="0" y="659295"/>
                    <a:pt x="0" y="604543"/>
                  </a:cubicBezTo>
                  <a:lnTo>
                    <a:pt x="0" y="206444"/>
                  </a:lnTo>
                  <a:cubicBezTo>
                    <a:pt x="0" y="151692"/>
                    <a:pt x="21750" y="99182"/>
                    <a:pt x="60466" y="60466"/>
                  </a:cubicBezTo>
                  <a:cubicBezTo>
                    <a:pt x="99182" y="21750"/>
                    <a:pt x="151692" y="0"/>
                    <a:pt x="206444" y="0"/>
                  </a:cubicBezTo>
                  <a:close/>
                </a:path>
              </a:pathLst>
            </a:custGeom>
            <a:solidFill>
              <a:srgbClr val="000000">
                <a:alpha val="0"/>
              </a:srgbClr>
            </a:solidFill>
            <a:ln w="209550" cap="rnd">
              <a:solidFill>
                <a:srgbClr val="2B9EAA"/>
              </a:solidFill>
              <a:prstDash val="solid"/>
              <a:round/>
            </a:ln>
          </p:spPr>
          <p:txBody>
            <a:bodyPr/>
            <a:lstStyle/>
            <a:p>
              <a:endParaRPr lang="zh-TW" altLang="en-US"/>
            </a:p>
          </p:txBody>
        </p:sp>
        <p:sp>
          <p:nvSpPr>
            <p:cNvPr id="8" name="TextBox 8"/>
            <p:cNvSpPr txBox="1"/>
            <p:nvPr/>
          </p:nvSpPr>
          <p:spPr>
            <a:xfrm>
              <a:off x="0" y="-66675"/>
              <a:ext cx="503722" cy="877662"/>
            </a:xfrm>
            <a:prstGeom prst="rect">
              <a:avLst/>
            </a:prstGeom>
          </p:spPr>
          <p:txBody>
            <a:bodyPr lIns="50800" tIns="50800" rIns="50800" bIns="50800" rtlCol="0" anchor="ctr"/>
            <a:lstStyle/>
            <a:p>
              <a:pPr algn="ctr">
                <a:lnSpc>
                  <a:spcPts val="3500"/>
                </a:lnSpc>
              </a:pPr>
              <a:endParaRPr/>
            </a:p>
          </p:txBody>
        </p:sp>
      </p:grpSp>
      <p:grpSp>
        <p:nvGrpSpPr>
          <p:cNvPr id="9" name="Group 9"/>
          <p:cNvGrpSpPr/>
          <p:nvPr/>
        </p:nvGrpSpPr>
        <p:grpSpPr>
          <a:xfrm>
            <a:off x="3857806" y="4716983"/>
            <a:ext cx="1912568" cy="3079215"/>
            <a:chOff x="0" y="0"/>
            <a:chExt cx="503722" cy="810987"/>
          </a:xfrm>
        </p:grpSpPr>
        <p:sp>
          <p:nvSpPr>
            <p:cNvPr id="10" name="Freeform 10"/>
            <p:cNvSpPr/>
            <p:nvPr/>
          </p:nvSpPr>
          <p:spPr>
            <a:xfrm>
              <a:off x="0" y="0"/>
              <a:ext cx="503722" cy="810987"/>
            </a:xfrm>
            <a:custGeom>
              <a:avLst/>
              <a:gdLst/>
              <a:ahLst/>
              <a:cxnLst/>
              <a:rect l="l" t="t" r="r" b="b"/>
              <a:pathLst>
                <a:path w="503722" h="810987">
                  <a:moveTo>
                    <a:pt x="206444" y="0"/>
                  </a:moveTo>
                  <a:lnTo>
                    <a:pt x="297278" y="0"/>
                  </a:lnTo>
                  <a:cubicBezTo>
                    <a:pt x="352030" y="0"/>
                    <a:pt x="404540" y="21750"/>
                    <a:pt x="443256" y="60466"/>
                  </a:cubicBezTo>
                  <a:cubicBezTo>
                    <a:pt x="481971" y="99182"/>
                    <a:pt x="503722" y="151692"/>
                    <a:pt x="503722" y="206444"/>
                  </a:cubicBezTo>
                  <a:lnTo>
                    <a:pt x="503722" y="604543"/>
                  </a:lnTo>
                  <a:cubicBezTo>
                    <a:pt x="503722" y="659295"/>
                    <a:pt x="481971" y="711805"/>
                    <a:pt x="443256" y="750521"/>
                  </a:cubicBezTo>
                  <a:cubicBezTo>
                    <a:pt x="404540" y="789236"/>
                    <a:pt x="352030" y="810987"/>
                    <a:pt x="297278" y="810987"/>
                  </a:cubicBezTo>
                  <a:lnTo>
                    <a:pt x="206444" y="810987"/>
                  </a:lnTo>
                  <a:cubicBezTo>
                    <a:pt x="151692" y="810987"/>
                    <a:pt x="99182" y="789236"/>
                    <a:pt x="60466" y="750521"/>
                  </a:cubicBezTo>
                  <a:cubicBezTo>
                    <a:pt x="21750" y="711805"/>
                    <a:pt x="0" y="659295"/>
                    <a:pt x="0" y="604543"/>
                  </a:cubicBezTo>
                  <a:lnTo>
                    <a:pt x="0" y="206444"/>
                  </a:lnTo>
                  <a:cubicBezTo>
                    <a:pt x="0" y="151692"/>
                    <a:pt x="21750" y="99182"/>
                    <a:pt x="60466" y="60466"/>
                  </a:cubicBezTo>
                  <a:cubicBezTo>
                    <a:pt x="99182" y="21750"/>
                    <a:pt x="151692" y="0"/>
                    <a:pt x="206444" y="0"/>
                  </a:cubicBezTo>
                  <a:close/>
                </a:path>
              </a:pathLst>
            </a:custGeom>
            <a:solidFill>
              <a:srgbClr val="000000">
                <a:alpha val="0"/>
              </a:srgbClr>
            </a:solidFill>
            <a:ln w="209550" cap="rnd">
              <a:solidFill>
                <a:srgbClr val="2B9EAA"/>
              </a:solidFill>
              <a:prstDash val="solid"/>
              <a:round/>
            </a:ln>
          </p:spPr>
          <p:txBody>
            <a:bodyPr/>
            <a:lstStyle/>
            <a:p>
              <a:endParaRPr lang="zh-TW" altLang="en-US"/>
            </a:p>
          </p:txBody>
        </p:sp>
        <p:sp>
          <p:nvSpPr>
            <p:cNvPr id="11" name="TextBox 11"/>
            <p:cNvSpPr txBox="1"/>
            <p:nvPr/>
          </p:nvSpPr>
          <p:spPr>
            <a:xfrm>
              <a:off x="0" y="-66675"/>
              <a:ext cx="503722" cy="877662"/>
            </a:xfrm>
            <a:prstGeom prst="rect">
              <a:avLst/>
            </a:prstGeom>
          </p:spPr>
          <p:txBody>
            <a:bodyPr lIns="50800" tIns="50800" rIns="50800" bIns="50800" rtlCol="0" anchor="ctr"/>
            <a:lstStyle/>
            <a:p>
              <a:pPr algn="ctr">
                <a:lnSpc>
                  <a:spcPts val="3500"/>
                </a:lnSpc>
              </a:pPr>
              <a:endParaRPr/>
            </a:p>
          </p:txBody>
        </p:sp>
      </p:grpSp>
      <p:grpSp>
        <p:nvGrpSpPr>
          <p:cNvPr id="12" name="Group 12"/>
          <p:cNvGrpSpPr/>
          <p:nvPr/>
        </p:nvGrpSpPr>
        <p:grpSpPr>
          <a:xfrm>
            <a:off x="2103634" y="4716983"/>
            <a:ext cx="1912568" cy="3079215"/>
            <a:chOff x="0" y="0"/>
            <a:chExt cx="503722" cy="810987"/>
          </a:xfrm>
        </p:grpSpPr>
        <p:sp>
          <p:nvSpPr>
            <p:cNvPr id="13" name="Freeform 13"/>
            <p:cNvSpPr/>
            <p:nvPr/>
          </p:nvSpPr>
          <p:spPr>
            <a:xfrm>
              <a:off x="0" y="0"/>
              <a:ext cx="503722" cy="810987"/>
            </a:xfrm>
            <a:custGeom>
              <a:avLst/>
              <a:gdLst/>
              <a:ahLst/>
              <a:cxnLst/>
              <a:rect l="l" t="t" r="r" b="b"/>
              <a:pathLst>
                <a:path w="503722" h="810987">
                  <a:moveTo>
                    <a:pt x="206444" y="0"/>
                  </a:moveTo>
                  <a:lnTo>
                    <a:pt x="297278" y="0"/>
                  </a:lnTo>
                  <a:cubicBezTo>
                    <a:pt x="352030" y="0"/>
                    <a:pt x="404540" y="21750"/>
                    <a:pt x="443256" y="60466"/>
                  </a:cubicBezTo>
                  <a:cubicBezTo>
                    <a:pt x="481971" y="99182"/>
                    <a:pt x="503722" y="151692"/>
                    <a:pt x="503722" y="206444"/>
                  </a:cubicBezTo>
                  <a:lnTo>
                    <a:pt x="503722" y="604543"/>
                  </a:lnTo>
                  <a:cubicBezTo>
                    <a:pt x="503722" y="659295"/>
                    <a:pt x="481971" y="711805"/>
                    <a:pt x="443256" y="750521"/>
                  </a:cubicBezTo>
                  <a:cubicBezTo>
                    <a:pt x="404540" y="789236"/>
                    <a:pt x="352030" y="810987"/>
                    <a:pt x="297278" y="810987"/>
                  </a:cubicBezTo>
                  <a:lnTo>
                    <a:pt x="206444" y="810987"/>
                  </a:lnTo>
                  <a:cubicBezTo>
                    <a:pt x="151692" y="810987"/>
                    <a:pt x="99182" y="789236"/>
                    <a:pt x="60466" y="750521"/>
                  </a:cubicBezTo>
                  <a:cubicBezTo>
                    <a:pt x="21750" y="711805"/>
                    <a:pt x="0" y="659295"/>
                    <a:pt x="0" y="604543"/>
                  </a:cubicBezTo>
                  <a:lnTo>
                    <a:pt x="0" y="206444"/>
                  </a:lnTo>
                  <a:cubicBezTo>
                    <a:pt x="0" y="151692"/>
                    <a:pt x="21750" y="99182"/>
                    <a:pt x="60466" y="60466"/>
                  </a:cubicBezTo>
                  <a:cubicBezTo>
                    <a:pt x="99182" y="21750"/>
                    <a:pt x="151692" y="0"/>
                    <a:pt x="206444" y="0"/>
                  </a:cubicBezTo>
                  <a:close/>
                </a:path>
              </a:pathLst>
            </a:custGeom>
            <a:solidFill>
              <a:srgbClr val="000000">
                <a:alpha val="0"/>
              </a:srgbClr>
            </a:solidFill>
            <a:ln w="209550" cap="rnd">
              <a:solidFill>
                <a:srgbClr val="2B9EAA"/>
              </a:solidFill>
              <a:prstDash val="solid"/>
              <a:round/>
            </a:ln>
          </p:spPr>
          <p:txBody>
            <a:bodyPr/>
            <a:lstStyle/>
            <a:p>
              <a:endParaRPr lang="zh-TW" altLang="en-US"/>
            </a:p>
          </p:txBody>
        </p:sp>
        <p:sp>
          <p:nvSpPr>
            <p:cNvPr id="14" name="TextBox 14"/>
            <p:cNvSpPr txBox="1"/>
            <p:nvPr/>
          </p:nvSpPr>
          <p:spPr>
            <a:xfrm>
              <a:off x="0" y="-66675"/>
              <a:ext cx="503722" cy="877662"/>
            </a:xfrm>
            <a:prstGeom prst="rect">
              <a:avLst/>
            </a:prstGeom>
          </p:spPr>
          <p:txBody>
            <a:bodyPr lIns="50800" tIns="50800" rIns="50800" bIns="50800" rtlCol="0" anchor="ctr"/>
            <a:lstStyle/>
            <a:p>
              <a:pPr algn="ctr">
                <a:lnSpc>
                  <a:spcPts val="3500"/>
                </a:lnSpc>
              </a:pPr>
              <a:endParaRPr/>
            </a:p>
          </p:txBody>
        </p:sp>
      </p:grpSp>
      <p:sp>
        <p:nvSpPr>
          <p:cNvPr id="15" name="TextBox 15"/>
          <p:cNvSpPr txBox="1"/>
          <p:nvPr/>
        </p:nvSpPr>
        <p:spPr>
          <a:xfrm>
            <a:off x="2185368" y="3771918"/>
            <a:ext cx="1830834" cy="4024280"/>
          </a:xfrm>
          <a:prstGeom prst="rect">
            <a:avLst/>
          </a:prstGeom>
        </p:spPr>
        <p:txBody>
          <a:bodyPr lIns="0" tIns="0" rIns="0" bIns="0" rtlCol="0" anchor="t">
            <a:spAutoFit/>
          </a:bodyPr>
          <a:lstStyle/>
          <a:p>
            <a:pPr algn="ctr">
              <a:lnSpc>
                <a:spcPts val="32817"/>
              </a:lnSpc>
              <a:spcBef>
                <a:spcPct val="0"/>
              </a:spcBef>
            </a:pPr>
            <a:r>
              <a:rPr lang="en-US" sz="23440" spc="1406">
                <a:solidFill>
                  <a:srgbClr val="FF0000"/>
                </a:solidFill>
                <a:latin typeface="Noto Sans T Chinese"/>
                <a:ea typeface="Noto Sans T Chinese"/>
                <a:cs typeface="Noto Sans T Chinese"/>
                <a:sym typeface="Noto Sans T Chinese"/>
              </a:rPr>
              <a:t>1</a:t>
            </a:r>
          </a:p>
        </p:txBody>
      </p:sp>
      <p:sp>
        <p:nvSpPr>
          <p:cNvPr id="16" name="AutoShape 16"/>
          <p:cNvSpPr/>
          <p:nvPr/>
        </p:nvSpPr>
        <p:spPr>
          <a:xfrm flipV="1">
            <a:off x="654168" y="546146"/>
            <a:ext cx="16230600" cy="77057"/>
          </a:xfrm>
          <a:prstGeom prst="line">
            <a:avLst/>
          </a:prstGeom>
          <a:ln w="19050" cap="flat">
            <a:solidFill>
              <a:srgbClr val="BD8F53"/>
            </a:solidFill>
            <a:prstDash val="solid"/>
            <a:headEnd type="none" w="sm" len="sm"/>
            <a:tailEnd type="none" w="sm" len="sm"/>
          </a:ln>
        </p:spPr>
        <p:txBody>
          <a:bodyPr/>
          <a:lstStyle/>
          <a:p>
            <a:endParaRPr lang="zh-TW" altLang="en-US"/>
          </a:p>
        </p:txBody>
      </p:sp>
      <p:sp>
        <p:nvSpPr>
          <p:cNvPr id="17" name="TextBox 17"/>
          <p:cNvSpPr txBox="1"/>
          <p:nvPr/>
        </p:nvSpPr>
        <p:spPr>
          <a:xfrm>
            <a:off x="654168" y="661303"/>
            <a:ext cx="10710219" cy="859476"/>
          </a:xfrm>
          <a:prstGeom prst="rect">
            <a:avLst/>
          </a:prstGeom>
        </p:spPr>
        <p:txBody>
          <a:bodyPr lIns="0" tIns="0" rIns="0" bIns="0" rtlCol="0" anchor="t">
            <a:spAutoFit/>
          </a:bodyPr>
          <a:lstStyle/>
          <a:p>
            <a:pPr marL="0" lvl="0" indent="0" algn="l">
              <a:lnSpc>
                <a:spcPts val="6628"/>
              </a:lnSpc>
              <a:spcBef>
                <a:spcPct val="0"/>
              </a:spcBef>
            </a:pPr>
            <a:r>
              <a:rPr lang="en-US" sz="5918">
                <a:solidFill>
                  <a:srgbClr val="9B4819"/>
                </a:solidFill>
                <a:latin typeface="芫荽"/>
                <a:ea typeface="芫荽"/>
                <a:cs typeface="芫荽"/>
                <a:sym typeface="芫荽"/>
              </a:rPr>
              <a:t>Implementation and Analysis</a:t>
            </a:r>
          </a:p>
        </p:txBody>
      </p:sp>
      <p:sp>
        <p:nvSpPr>
          <p:cNvPr id="18" name="TextBox 18"/>
          <p:cNvSpPr txBox="1"/>
          <p:nvPr/>
        </p:nvSpPr>
        <p:spPr>
          <a:xfrm>
            <a:off x="3939540" y="3870003"/>
            <a:ext cx="1830834" cy="4024280"/>
          </a:xfrm>
          <a:prstGeom prst="rect">
            <a:avLst/>
          </a:prstGeom>
        </p:spPr>
        <p:txBody>
          <a:bodyPr lIns="0" tIns="0" rIns="0" bIns="0" rtlCol="0" anchor="t">
            <a:spAutoFit/>
          </a:bodyPr>
          <a:lstStyle/>
          <a:p>
            <a:pPr algn="ctr">
              <a:lnSpc>
                <a:spcPts val="32817"/>
              </a:lnSpc>
              <a:spcBef>
                <a:spcPct val="0"/>
              </a:spcBef>
            </a:pPr>
            <a:r>
              <a:rPr lang="en-US" sz="23440" spc="1406">
                <a:solidFill>
                  <a:srgbClr val="FF0000"/>
                </a:solidFill>
                <a:latin typeface="Noto Sans T Chinese"/>
                <a:ea typeface="Noto Sans T Chinese"/>
                <a:cs typeface="Noto Sans T Chinese"/>
                <a:sym typeface="Noto Sans T Chinese"/>
              </a:rPr>
              <a:t>1</a:t>
            </a:r>
          </a:p>
        </p:txBody>
      </p:sp>
      <p:sp>
        <p:nvSpPr>
          <p:cNvPr id="19" name="TextBox 19"/>
          <p:cNvSpPr txBox="1"/>
          <p:nvPr/>
        </p:nvSpPr>
        <p:spPr>
          <a:xfrm>
            <a:off x="6807260" y="1454104"/>
            <a:ext cx="11095632" cy="645138"/>
          </a:xfrm>
          <a:prstGeom prst="rect">
            <a:avLst/>
          </a:prstGeom>
        </p:spPr>
        <p:txBody>
          <a:bodyPr lIns="0" tIns="0" rIns="0" bIns="0" rtlCol="0" anchor="t">
            <a:spAutoFit/>
          </a:bodyPr>
          <a:lstStyle/>
          <a:p>
            <a:pPr algn="r">
              <a:lnSpc>
                <a:spcPts val="5392"/>
              </a:lnSpc>
              <a:spcBef>
                <a:spcPct val="0"/>
              </a:spcBef>
            </a:pPr>
            <a:r>
              <a:rPr lang="en-US" sz="3851" spc="231">
                <a:solidFill>
                  <a:srgbClr val="9B4819"/>
                </a:solidFill>
                <a:latin typeface="Noto Sans T Chinese"/>
                <a:ea typeface="Noto Sans T Chinese"/>
                <a:cs typeface="Noto Sans T Chinese"/>
                <a:sym typeface="Noto Sans T Chinese"/>
              </a:rPr>
              <a:t>-WRITE BACK AFTER ALL BITS ARE FINISHED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 name="Group 2"/>
          <p:cNvGrpSpPr/>
          <p:nvPr/>
        </p:nvGrpSpPr>
        <p:grpSpPr>
          <a:xfrm>
            <a:off x="4082405" y="2730767"/>
            <a:ext cx="1381635" cy="1442255"/>
            <a:chOff x="0" y="0"/>
            <a:chExt cx="812800" cy="848462"/>
          </a:xfrm>
        </p:grpSpPr>
        <p:sp>
          <p:nvSpPr>
            <p:cNvPr id="3" name="Freeform 3"/>
            <p:cNvSpPr/>
            <p:nvPr/>
          </p:nvSpPr>
          <p:spPr>
            <a:xfrm>
              <a:off x="0" y="0"/>
              <a:ext cx="812800" cy="848462"/>
            </a:xfrm>
            <a:custGeom>
              <a:avLst/>
              <a:gdLst/>
              <a:ahLst/>
              <a:cxnLst/>
              <a:rect l="l" t="t" r="r" b="b"/>
              <a:pathLst>
                <a:path w="812800" h="848462">
                  <a:moveTo>
                    <a:pt x="406400" y="848462"/>
                  </a:moveTo>
                  <a:lnTo>
                    <a:pt x="0" y="442062"/>
                  </a:lnTo>
                  <a:lnTo>
                    <a:pt x="203200" y="442062"/>
                  </a:lnTo>
                  <a:lnTo>
                    <a:pt x="203200" y="0"/>
                  </a:lnTo>
                  <a:lnTo>
                    <a:pt x="609600" y="0"/>
                  </a:lnTo>
                  <a:lnTo>
                    <a:pt x="609600" y="442062"/>
                  </a:lnTo>
                  <a:lnTo>
                    <a:pt x="812800" y="442062"/>
                  </a:lnTo>
                  <a:lnTo>
                    <a:pt x="406400" y="848462"/>
                  </a:lnTo>
                  <a:close/>
                </a:path>
              </a:pathLst>
            </a:custGeom>
            <a:solidFill>
              <a:srgbClr val="2B9EAA"/>
            </a:solidFill>
          </p:spPr>
          <p:txBody>
            <a:bodyPr/>
            <a:lstStyle/>
            <a:p>
              <a:endParaRPr lang="zh-TW" altLang="en-US"/>
            </a:p>
          </p:txBody>
        </p:sp>
        <p:sp>
          <p:nvSpPr>
            <p:cNvPr id="4" name="TextBox 4"/>
            <p:cNvSpPr txBox="1"/>
            <p:nvPr/>
          </p:nvSpPr>
          <p:spPr>
            <a:xfrm>
              <a:off x="203200" y="-66675"/>
              <a:ext cx="406400" cy="813537"/>
            </a:xfrm>
            <a:prstGeom prst="rect">
              <a:avLst/>
            </a:prstGeom>
          </p:spPr>
          <p:txBody>
            <a:bodyPr lIns="50800" tIns="50800" rIns="50800" bIns="50800" rtlCol="0" anchor="ctr"/>
            <a:lstStyle/>
            <a:p>
              <a:pPr algn="ctr">
                <a:lnSpc>
                  <a:spcPts val="3500"/>
                </a:lnSpc>
              </a:pPr>
              <a:endParaRPr/>
            </a:p>
          </p:txBody>
        </p:sp>
      </p:grpSp>
      <p:sp>
        <p:nvSpPr>
          <p:cNvPr id="5" name="TextBox 5"/>
          <p:cNvSpPr txBox="1"/>
          <p:nvPr/>
        </p:nvSpPr>
        <p:spPr>
          <a:xfrm>
            <a:off x="-1181708" y="4006187"/>
            <a:ext cx="20651417" cy="3790011"/>
          </a:xfrm>
          <a:prstGeom prst="rect">
            <a:avLst/>
          </a:prstGeom>
        </p:spPr>
        <p:txBody>
          <a:bodyPr lIns="0" tIns="0" rIns="0" bIns="0" rtlCol="0" anchor="t">
            <a:spAutoFit/>
          </a:bodyPr>
          <a:lstStyle/>
          <a:p>
            <a:pPr algn="ctr">
              <a:lnSpc>
                <a:spcPts val="31024"/>
              </a:lnSpc>
              <a:spcBef>
                <a:spcPct val="0"/>
              </a:spcBef>
            </a:pPr>
            <a:r>
              <a:rPr lang="en-US" sz="22160" spc="1329">
                <a:solidFill>
                  <a:srgbClr val="9B4819"/>
                </a:solidFill>
                <a:latin typeface="Noto Sans T Chinese"/>
                <a:ea typeface="Noto Sans T Chinese"/>
                <a:cs typeface="Noto Sans T Chinese"/>
                <a:sym typeface="Noto Sans T Chinese"/>
              </a:rPr>
              <a:t>1110000001</a:t>
            </a:r>
          </a:p>
        </p:txBody>
      </p:sp>
      <p:grpSp>
        <p:nvGrpSpPr>
          <p:cNvPr id="6" name="Group 6"/>
          <p:cNvGrpSpPr/>
          <p:nvPr/>
        </p:nvGrpSpPr>
        <p:grpSpPr>
          <a:xfrm>
            <a:off x="5688640" y="4716983"/>
            <a:ext cx="1912568" cy="3079215"/>
            <a:chOff x="0" y="0"/>
            <a:chExt cx="503722" cy="810987"/>
          </a:xfrm>
        </p:grpSpPr>
        <p:sp>
          <p:nvSpPr>
            <p:cNvPr id="7" name="Freeform 7"/>
            <p:cNvSpPr/>
            <p:nvPr/>
          </p:nvSpPr>
          <p:spPr>
            <a:xfrm>
              <a:off x="0" y="0"/>
              <a:ext cx="503722" cy="810987"/>
            </a:xfrm>
            <a:custGeom>
              <a:avLst/>
              <a:gdLst/>
              <a:ahLst/>
              <a:cxnLst/>
              <a:rect l="l" t="t" r="r" b="b"/>
              <a:pathLst>
                <a:path w="503722" h="810987">
                  <a:moveTo>
                    <a:pt x="206444" y="0"/>
                  </a:moveTo>
                  <a:lnTo>
                    <a:pt x="297278" y="0"/>
                  </a:lnTo>
                  <a:cubicBezTo>
                    <a:pt x="352030" y="0"/>
                    <a:pt x="404540" y="21750"/>
                    <a:pt x="443256" y="60466"/>
                  </a:cubicBezTo>
                  <a:cubicBezTo>
                    <a:pt x="481971" y="99182"/>
                    <a:pt x="503722" y="151692"/>
                    <a:pt x="503722" y="206444"/>
                  </a:cubicBezTo>
                  <a:lnTo>
                    <a:pt x="503722" y="604543"/>
                  </a:lnTo>
                  <a:cubicBezTo>
                    <a:pt x="503722" y="659295"/>
                    <a:pt x="481971" y="711805"/>
                    <a:pt x="443256" y="750521"/>
                  </a:cubicBezTo>
                  <a:cubicBezTo>
                    <a:pt x="404540" y="789236"/>
                    <a:pt x="352030" y="810987"/>
                    <a:pt x="297278" y="810987"/>
                  </a:cubicBezTo>
                  <a:lnTo>
                    <a:pt x="206444" y="810987"/>
                  </a:lnTo>
                  <a:cubicBezTo>
                    <a:pt x="151692" y="810987"/>
                    <a:pt x="99182" y="789236"/>
                    <a:pt x="60466" y="750521"/>
                  </a:cubicBezTo>
                  <a:cubicBezTo>
                    <a:pt x="21750" y="711805"/>
                    <a:pt x="0" y="659295"/>
                    <a:pt x="0" y="604543"/>
                  </a:cubicBezTo>
                  <a:lnTo>
                    <a:pt x="0" y="206444"/>
                  </a:lnTo>
                  <a:cubicBezTo>
                    <a:pt x="0" y="151692"/>
                    <a:pt x="21750" y="99182"/>
                    <a:pt x="60466" y="60466"/>
                  </a:cubicBezTo>
                  <a:cubicBezTo>
                    <a:pt x="99182" y="21750"/>
                    <a:pt x="151692" y="0"/>
                    <a:pt x="206444" y="0"/>
                  </a:cubicBezTo>
                  <a:close/>
                </a:path>
              </a:pathLst>
            </a:custGeom>
            <a:solidFill>
              <a:srgbClr val="000000">
                <a:alpha val="0"/>
              </a:srgbClr>
            </a:solidFill>
            <a:ln w="209550" cap="rnd">
              <a:solidFill>
                <a:srgbClr val="2B9EAA"/>
              </a:solidFill>
              <a:prstDash val="solid"/>
              <a:round/>
            </a:ln>
          </p:spPr>
          <p:txBody>
            <a:bodyPr/>
            <a:lstStyle/>
            <a:p>
              <a:endParaRPr lang="zh-TW" altLang="en-US"/>
            </a:p>
          </p:txBody>
        </p:sp>
        <p:sp>
          <p:nvSpPr>
            <p:cNvPr id="8" name="TextBox 8"/>
            <p:cNvSpPr txBox="1"/>
            <p:nvPr/>
          </p:nvSpPr>
          <p:spPr>
            <a:xfrm>
              <a:off x="0" y="-66675"/>
              <a:ext cx="503722" cy="877662"/>
            </a:xfrm>
            <a:prstGeom prst="rect">
              <a:avLst/>
            </a:prstGeom>
          </p:spPr>
          <p:txBody>
            <a:bodyPr lIns="50800" tIns="50800" rIns="50800" bIns="50800" rtlCol="0" anchor="ctr"/>
            <a:lstStyle/>
            <a:p>
              <a:pPr algn="ctr">
                <a:lnSpc>
                  <a:spcPts val="3500"/>
                </a:lnSpc>
              </a:pPr>
              <a:endParaRPr/>
            </a:p>
          </p:txBody>
        </p:sp>
      </p:grpSp>
      <p:grpSp>
        <p:nvGrpSpPr>
          <p:cNvPr id="9" name="Group 9"/>
          <p:cNvGrpSpPr/>
          <p:nvPr/>
        </p:nvGrpSpPr>
        <p:grpSpPr>
          <a:xfrm>
            <a:off x="3816939" y="4716983"/>
            <a:ext cx="1912568" cy="3079215"/>
            <a:chOff x="0" y="0"/>
            <a:chExt cx="503722" cy="810987"/>
          </a:xfrm>
        </p:grpSpPr>
        <p:sp>
          <p:nvSpPr>
            <p:cNvPr id="10" name="Freeform 10"/>
            <p:cNvSpPr/>
            <p:nvPr/>
          </p:nvSpPr>
          <p:spPr>
            <a:xfrm>
              <a:off x="0" y="0"/>
              <a:ext cx="503722" cy="810987"/>
            </a:xfrm>
            <a:custGeom>
              <a:avLst/>
              <a:gdLst/>
              <a:ahLst/>
              <a:cxnLst/>
              <a:rect l="l" t="t" r="r" b="b"/>
              <a:pathLst>
                <a:path w="503722" h="810987">
                  <a:moveTo>
                    <a:pt x="206444" y="0"/>
                  </a:moveTo>
                  <a:lnTo>
                    <a:pt x="297278" y="0"/>
                  </a:lnTo>
                  <a:cubicBezTo>
                    <a:pt x="352030" y="0"/>
                    <a:pt x="404540" y="21750"/>
                    <a:pt x="443256" y="60466"/>
                  </a:cubicBezTo>
                  <a:cubicBezTo>
                    <a:pt x="481971" y="99182"/>
                    <a:pt x="503722" y="151692"/>
                    <a:pt x="503722" y="206444"/>
                  </a:cubicBezTo>
                  <a:lnTo>
                    <a:pt x="503722" y="604543"/>
                  </a:lnTo>
                  <a:cubicBezTo>
                    <a:pt x="503722" y="659295"/>
                    <a:pt x="481971" y="711805"/>
                    <a:pt x="443256" y="750521"/>
                  </a:cubicBezTo>
                  <a:cubicBezTo>
                    <a:pt x="404540" y="789236"/>
                    <a:pt x="352030" y="810987"/>
                    <a:pt x="297278" y="810987"/>
                  </a:cubicBezTo>
                  <a:lnTo>
                    <a:pt x="206444" y="810987"/>
                  </a:lnTo>
                  <a:cubicBezTo>
                    <a:pt x="151692" y="810987"/>
                    <a:pt x="99182" y="789236"/>
                    <a:pt x="60466" y="750521"/>
                  </a:cubicBezTo>
                  <a:cubicBezTo>
                    <a:pt x="21750" y="711805"/>
                    <a:pt x="0" y="659295"/>
                    <a:pt x="0" y="604543"/>
                  </a:cubicBezTo>
                  <a:lnTo>
                    <a:pt x="0" y="206444"/>
                  </a:lnTo>
                  <a:cubicBezTo>
                    <a:pt x="0" y="151692"/>
                    <a:pt x="21750" y="99182"/>
                    <a:pt x="60466" y="60466"/>
                  </a:cubicBezTo>
                  <a:cubicBezTo>
                    <a:pt x="99182" y="21750"/>
                    <a:pt x="151692" y="0"/>
                    <a:pt x="206444" y="0"/>
                  </a:cubicBezTo>
                  <a:close/>
                </a:path>
              </a:pathLst>
            </a:custGeom>
            <a:solidFill>
              <a:srgbClr val="000000">
                <a:alpha val="0"/>
              </a:srgbClr>
            </a:solidFill>
            <a:ln w="209550" cap="rnd">
              <a:solidFill>
                <a:srgbClr val="2B9EAA"/>
              </a:solidFill>
              <a:prstDash val="solid"/>
              <a:round/>
            </a:ln>
          </p:spPr>
          <p:txBody>
            <a:bodyPr/>
            <a:lstStyle/>
            <a:p>
              <a:endParaRPr lang="zh-TW" altLang="en-US"/>
            </a:p>
          </p:txBody>
        </p:sp>
        <p:sp>
          <p:nvSpPr>
            <p:cNvPr id="11" name="TextBox 11"/>
            <p:cNvSpPr txBox="1"/>
            <p:nvPr/>
          </p:nvSpPr>
          <p:spPr>
            <a:xfrm>
              <a:off x="0" y="-66675"/>
              <a:ext cx="503722" cy="877662"/>
            </a:xfrm>
            <a:prstGeom prst="rect">
              <a:avLst/>
            </a:prstGeom>
          </p:spPr>
          <p:txBody>
            <a:bodyPr lIns="50800" tIns="50800" rIns="50800" bIns="50800" rtlCol="0" anchor="ctr"/>
            <a:lstStyle/>
            <a:p>
              <a:pPr algn="ctr">
                <a:lnSpc>
                  <a:spcPts val="3500"/>
                </a:lnSpc>
              </a:pPr>
              <a:endParaRPr/>
            </a:p>
          </p:txBody>
        </p:sp>
      </p:grpSp>
      <p:grpSp>
        <p:nvGrpSpPr>
          <p:cNvPr id="12" name="Group 12"/>
          <p:cNvGrpSpPr/>
          <p:nvPr/>
        </p:nvGrpSpPr>
        <p:grpSpPr>
          <a:xfrm>
            <a:off x="1904371" y="4716983"/>
            <a:ext cx="1912568" cy="3079215"/>
            <a:chOff x="0" y="0"/>
            <a:chExt cx="503722" cy="810987"/>
          </a:xfrm>
        </p:grpSpPr>
        <p:sp>
          <p:nvSpPr>
            <p:cNvPr id="13" name="Freeform 13"/>
            <p:cNvSpPr/>
            <p:nvPr/>
          </p:nvSpPr>
          <p:spPr>
            <a:xfrm>
              <a:off x="0" y="0"/>
              <a:ext cx="503722" cy="810987"/>
            </a:xfrm>
            <a:custGeom>
              <a:avLst/>
              <a:gdLst/>
              <a:ahLst/>
              <a:cxnLst/>
              <a:rect l="l" t="t" r="r" b="b"/>
              <a:pathLst>
                <a:path w="503722" h="810987">
                  <a:moveTo>
                    <a:pt x="206444" y="0"/>
                  </a:moveTo>
                  <a:lnTo>
                    <a:pt x="297278" y="0"/>
                  </a:lnTo>
                  <a:cubicBezTo>
                    <a:pt x="352030" y="0"/>
                    <a:pt x="404540" y="21750"/>
                    <a:pt x="443256" y="60466"/>
                  </a:cubicBezTo>
                  <a:cubicBezTo>
                    <a:pt x="481971" y="99182"/>
                    <a:pt x="503722" y="151692"/>
                    <a:pt x="503722" y="206444"/>
                  </a:cubicBezTo>
                  <a:lnTo>
                    <a:pt x="503722" y="604543"/>
                  </a:lnTo>
                  <a:cubicBezTo>
                    <a:pt x="503722" y="659295"/>
                    <a:pt x="481971" y="711805"/>
                    <a:pt x="443256" y="750521"/>
                  </a:cubicBezTo>
                  <a:cubicBezTo>
                    <a:pt x="404540" y="789236"/>
                    <a:pt x="352030" y="810987"/>
                    <a:pt x="297278" y="810987"/>
                  </a:cubicBezTo>
                  <a:lnTo>
                    <a:pt x="206444" y="810987"/>
                  </a:lnTo>
                  <a:cubicBezTo>
                    <a:pt x="151692" y="810987"/>
                    <a:pt x="99182" y="789236"/>
                    <a:pt x="60466" y="750521"/>
                  </a:cubicBezTo>
                  <a:cubicBezTo>
                    <a:pt x="21750" y="711805"/>
                    <a:pt x="0" y="659295"/>
                    <a:pt x="0" y="604543"/>
                  </a:cubicBezTo>
                  <a:lnTo>
                    <a:pt x="0" y="206444"/>
                  </a:lnTo>
                  <a:cubicBezTo>
                    <a:pt x="0" y="151692"/>
                    <a:pt x="21750" y="99182"/>
                    <a:pt x="60466" y="60466"/>
                  </a:cubicBezTo>
                  <a:cubicBezTo>
                    <a:pt x="99182" y="21750"/>
                    <a:pt x="151692" y="0"/>
                    <a:pt x="206444" y="0"/>
                  </a:cubicBezTo>
                  <a:close/>
                </a:path>
              </a:pathLst>
            </a:custGeom>
            <a:solidFill>
              <a:srgbClr val="000000">
                <a:alpha val="0"/>
              </a:srgbClr>
            </a:solidFill>
            <a:ln w="209550" cap="rnd">
              <a:solidFill>
                <a:srgbClr val="2B9EAA"/>
              </a:solidFill>
              <a:prstDash val="solid"/>
              <a:round/>
            </a:ln>
          </p:spPr>
          <p:txBody>
            <a:bodyPr/>
            <a:lstStyle/>
            <a:p>
              <a:endParaRPr lang="zh-TW" altLang="en-US"/>
            </a:p>
          </p:txBody>
        </p:sp>
        <p:sp>
          <p:nvSpPr>
            <p:cNvPr id="14" name="TextBox 14"/>
            <p:cNvSpPr txBox="1"/>
            <p:nvPr/>
          </p:nvSpPr>
          <p:spPr>
            <a:xfrm>
              <a:off x="0" y="-66675"/>
              <a:ext cx="503722" cy="877662"/>
            </a:xfrm>
            <a:prstGeom prst="rect">
              <a:avLst/>
            </a:prstGeom>
          </p:spPr>
          <p:txBody>
            <a:bodyPr lIns="50800" tIns="50800" rIns="50800" bIns="50800" rtlCol="0" anchor="ctr"/>
            <a:lstStyle/>
            <a:p>
              <a:pPr algn="ctr">
                <a:lnSpc>
                  <a:spcPts val="3500"/>
                </a:lnSpc>
              </a:pPr>
              <a:endParaRPr/>
            </a:p>
          </p:txBody>
        </p:sp>
      </p:grpSp>
      <p:sp>
        <p:nvSpPr>
          <p:cNvPr id="15" name="TextBox 15"/>
          <p:cNvSpPr txBox="1"/>
          <p:nvPr/>
        </p:nvSpPr>
        <p:spPr>
          <a:xfrm>
            <a:off x="3898673" y="3870003"/>
            <a:ext cx="1830834" cy="4024280"/>
          </a:xfrm>
          <a:prstGeom prst="rect">
            <a:avLst/>
          </a:prstGeom>
        </p:spPr>
        <p:txBody>
          <a:bodyPr lIns="0" tIns="0" rIns="0" bIns="0" rtlCol="0" anchor="t">
            <a:spAutoFit/>
          </a:bodyPr>
          <a:lstStyle/>
          <a:p>
            <a:pPr algn="ctr">
              <a:lnSpc>
                <a:spcPts val="32817"/>
              </a:lnSpc>
              <a:spcBef>
                <a:spcPct val="0"/>
              </a:spcBef>
            </a:pPr>
            <a:r>
              <a:rPr lang="en-US" sz="23440" spc="1406">
                <a:solidFill>
                  <a:srgbClr val="FF0000"/>
                </a:solidFill>
                <a:latin typeface="Noto Sans T Chinese"/>
                <a:ea typeface="Noto Sans T Chinese"/>
                <a:cs typeface="Noto Sans T Chinese"/>
                <a:sym typeface="Noto Sans T Chinese"/>
              </a:rPr>
              <a:t>1</a:t>
            </a:r>
          </a:p>
        </p:txBody>
      </p:sp>
      <p:sp>
        <p:nvSpPr>
          <p:cNvPr id="16" name="TextBox 16"/>
          <p:cNvSpPr txBox="1"/>
          <p:nvPr/>
        </p:nvSpPr>
        <p:spPr>
          <a:xfrm>
            <a:off x="2251571" y="3870003"/>
            <a:ext cx="1830834" cy="4024280"/>
          </a:xfrm>
          <a:prstGeom prst="rect">
            <a:avLst/>
          </a:prstGeom>
        </p:spPr>
        <p:txBody>
          <a:bodyPr lIns="0" tIns="0" rIns="0" bIns="0" rtlCol="0" anchor="t">
            <a:spAutoFit/>
          </a:bodyPr>
          <a:lstStyle/>
          <a:p>
            <a:pPr algn="ctr">
              <a:lnSpc>
                <a:spcPts val="32817"/>
              </a:lnSpc>
              <a:spcBef>
                <a:spcPct val="0"/>
              </a:spcBef>
            </a:pPr>
            <a:r>
              <a:rPr lang="en-US" sz="23440" spc="1406">
                <a:solidFill>
                  <a:srgbClr val="FF0000"/>
                </a:solidFill>
                <a:latin typeface="Noto Sans T Chinese"/>
                <a:ea typeface="Noto Sans T Chinese"/>
                <a:cs typeface="Noto Sans T Chinese"/>
                <a:sym typeface="Noto Sans T Chinese"/>
              </a:rPr>
              <a:t>1</a:t>
            </a:r>
          </a:p>
        </p:txBody>
      </p:sp>
      <p:sp>
        <p:nvSpPr>
          <p:cNvPr id="17" name="AutoShape 17"/>
          <p:cNvSpPr/>
          <p:nvPr/>
        </p:nvSpPr>
        <p:spPr>
          <a:xfrm flipV="1">
            <a:off x="654168" y="546146"/>
            <a:ext cx="16230600" cy="77057"/>
          </a:xfrm>
          <a:prstGeom prst="line">
            <a:avLst/>
          </a:prstGeom>
          <a:ln w="19050" cap="flat">
            <a:solidFill>
              <a:srgbClr val="BD8F53"/>
            </a:solidFill>
            <a:prstDash val="solid"/>
            <a:headEnd type="none" w="sm" len="sm"/>
            <a:tailEnd type="none" w="sm" len="sm"/>
          </a:ln>
        </p:spPr>
        <p:txBody>
          <a:bodyPr/>
          <a:lstStyle/>
          <a:p>
            <a:endParaRPr lang="zh-TW" altLang="en-US"/>
          </a:p>
        </p:txBody>
      </p:sp>
      <p:sp>
        <p:nvSpPr>
          <p:cNvPr id="18" name="TextBox 18"/>
          <p:cNvSpPr txBox="1"/>
          <p:nvPr/>
        </p:nvSpPr>
        <p:spPr>
          <a:xfrm>
            <a:off x="654168" y="661303"/>
            <a:ext cx="10710219" cy="859476"/>
          </a:xfrm>
          <a:prstGeom prst="rect">
            <a:avLst/>
          </a:prstGeom>
        </p:spPr>
        <p:txBody>
          <a:bodyPr lIns="0" tIns="0" rIns="0" bIns="0" rtlCol="0" anchor="t">
            <a:spAutoFit/>
          </a:bodyPr>
          <a:lstStyle/>
          <a:p>
            <a:pPr marL="0" lvl="0" indent="0" algn="l">
              <a:lnSpc>
                <a:spcPts val="6628"/>
              </a:lnSpc>
              <a:spcBef>
                <a:spcPct val="0"/>
              </a:spcBef>
            </a:pPr>
            <a:r>
              <a:rPr lang="en-US" sz="5918">
                <a:solidFill>
                  <a:srgbClr val="9B4819"/>
                </a:solidFill>
                <a:latin typeface="芫荽"/>
                <a:ea typeface="芫荽"/>
                <a:cs typeface="芫荽"/>
                <a:sym typeface="芫荽"/>
              </a:rPr>
              <a:t>Implementation and Analysis</a:t>
            </a:r>
          </a:p>
        </p:txBody>
      </p:sp>
      <p:sp>
        <p:nvSpPr>
          <p:cNvPr id="19" name="TextBox 19"/>
          <p:cNvSpPr txBox="1"/>
          <p:nvPr/>
        </p:nvSpPr>
        <p:spPr>
          <a:xfrm>
            <a:off x="6807260" y="1454104"/>
            <a:ext cx="11095632" cy="645138"/>
          </a:xfrm>
          <a:prstGeom prst="rect">
            <a:avLst/>
          </a:prstGeom>
        </p:spPr>
        <p:txBody>
          <a:bodyPr lIns="0" tIns="0" rIns="0" bIns="0" rtlCol="0" anchor="t">
            <a:spAutoFit/>
          </a:bodyPr>
          <a:lstStyle/>
          <a:p>
            <a:pPr algn="r">
              <a:lnSpc>
                <a:spcPts val="5392"/>
              </a:lnSpc>
              <a:spcBef>
                <a:spcPct val="0"/>
              </a:spcBef>
            </a:pPr>
            <a:r>
              <a:rPr lang="en-US" sz="3851" spc="231">
                <a:solidFill>
                  <a:srgbClr val="9B4819"/>
                </a:solidFill>
                <a:latin typeface="Noto Sans T Chinese"/>
                <a:ea typeface="Noto Sans T Chinese"/>
                <a:cs typeface="Noto Sans T Chinese"/>
                <a:sym typeface="Noto Sans T Chinese"/>
              </a:rPr>
              <a:t>-WRITE BACK AFTER ALL BITS ARE FINISHED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 name="Group 2"/>
          <p:cNvGrpSpPr/>
          <p:nvPr/>
        </p:nvGrpSpPr>
        <p:grpSpPr>
          <a:xfrm>
            <a:off x="4082405" y="2730767"/>
            <a:ext cx="1381635" cy="1442255"/>
            <a:chOff x="0" y="0"/>
            <a:chExt cx="812800" cy="848462"/>
          </a:xfrm>
        </p:grpSpPr>
        <p:sp>
          <p:nvSpPr>
            <p:cNvPr id="3" name="Freeform 3"/>
            <p:cNvSpPr/>
            <p:nvPr/>
          </p:nvSpPr>
          <p:spPr>
            <a:xfrm>
              <a:off x="0" y="0"/>
              <a:ext cx="812800" cy="848462"/>
            </a:xfrm>
            <a:custGeom>
              <a:avLst/>
              <a:gdLst/>
              <a:ahLst/>
              <a:cxnLst/>
              <a:rect l="l" t="t" r="r" b="b"/>
              <a:pathLst>
                <a:path w="812800" h="848462">
                  <a:moveTo>
                    <a:pt x="406400" y="848462"/>
                  </a:moveTo>
                  <a:lnTo>
                    <a:pt x="0" y="442062"/>
                  </a:lnTo>
                  <a:lnTo>
                    <a:pt x="203200" y="442062"/>
                  </a:lnTo>
                  <a:lnTo>
                    <a:pt x="203200" y="0"/>
                  </a:lnTo>
                  <a:lnTo>
                    <a:pt x="609600" y="0"/>
                  </a:lnTo>
                  <a:lnTo>
                    <a:pt x="609600" y="442062"/>
                  </a:lnTo>
                  <a:lnTo>
                    <a:pt x="812800" y="442062"/>
                  </a:lnTo>
                  <a:lnTo>
                    <a:pt x="406400" y="848462"/>
                  </a:lnTo>
                  <a:close/>
                </a:path>
              </a:pathLst>
            </a:custGeom>
            <a:solidFill>
              <a:srgbClr val="2B9EAA"/>
            </a:solidFill>
          </p:spPr>
          <p:txBody>
            <a:bodyPr/>
            <a:lstStyle/>
            <a:p>
              <a:endParaRPr lang="zh-TW" altLang="en-US"/>
            </a:p>
          </p:txBody>
        </p:sp>
        <p:sp>
          <p:nvSpPr>
            <p:cNvPr id="4" name="TextBox 4"/>
            <p:cNvSpPr txBox="1"/>
            <p:nvPr/>
          </p:nvSpPr>
          <p:spPr>
            <a:xfrm>
              <a:off x="203200" y="-66675"/>
              <a:ext cx="406400" cy="813537"/>
            </a:xfrm>
            <a:prstGeom prst="rect">
              <a:avLst/>
            </a:prstGeom>
          </p:spPr>
          <p:txBody>
            <a:bodyPr lIns="50800" tIns="50800" rIns="50800" bIns="50800" rtlCol="0" anchor="ctr"/>
            <a:lstStyle/>
            <a:p>
              <a:pPr algn="ctr">
                <a:lnSpc>
                  <a:spcPts val="3500"/>
                </a:lnSpc>
              </a:pPr>
              <a:endParaRPr/>
            </a:p>
          </p:txBody>
        </p:sp>
      </p:grpSp>
      <p:sp>
        <p:nvSpPr>
          <p:cNvPr id="5" name="TextBox 5"/>
          <p:cNvSpPr txBox="1"/>
          <p:nvPr/>
        </p:nvSpPr>
        <p:spPr>
          <a:xfrm>
            <a:off x="-1331521" y="3860339"/>
            <a:ext cx="20651417" cy="3790011"/>
          </a:xfrm>
          <a:prstGeom prst="rect">
            <a:avLst/>
          </a:prstGeom>
        </p:spPr>
        <p:txBody>
          <a:bodyPr lIns="0" tIns="0" rIns="0" bIns="0" rtlCol="0" anchor="t">
            <a:spAutoFit/>
          </a:bodyPr>
          <a:lstStyle/>
          <a:p>
            <a:pPr algn="ctr">
              <a:lnSpc>
                <a:spcPts val="31024"/>
              </a:lnSpc>
              <a:spcBef>
                <a:spcPct val="0"/>
              </a:spcBef>
            </a:pPr>
            <a:r>
              <a:rPr lang="en-US" sz="22160" spc="1329">
                <a:solidFill>
                  <a:srgbClr val="9B4819"/>
                </a:solidFill>
                <a:latin typeface="Noto Sans T Chinese"/>
                <a:ea typeface="Noto Sans T Chinese"/>
                <a:cs typeface="Noto Sans T Chinese"/>
                <a:sym typeface="Noto Sans T Chinese"/>
              </a:rPr>
              <a:t>1111000001</a:t>
            </a:r>
          </a:p>
        </p:txBody>
      </p:sp>
      <p:grpSp>
        <p:nvGrpSpPr>
          <p:cNvPr id="6" name="Group 6"/>
          <p:cNvGrpSpPr/>
          <p:nvPr/>
        </p:nvGrpSpPr>
        <p:grpSpPr>
          <a:xfrm>
            <a:off x="5464041" y="4425287"/>
            <a:ext cx="1912568" cy="3079215"/>
            <a:chOff x="0" y="0"/>
            <a:chExt cx="503722" cy="810987"/>
          </a:xfrm>
        </p:grpSpPr>
        <p:sp>
          <p:nvSpPr>
            <p:cNvPr id="7" name="Freeform 7"/>
            <p:cNvSpPr/>
            <p:nvPr/>
          </p:nvSpPr>
          <p:spPr>
            <a:xfrm>
              <a:off x="0" y="0"/>
              <a:ext cx="503722" cy="810987"/>
            </a:xfrm>
            <a:custGeom>
              <a:avLst/>
              <a:gdLst/>
              <a:ahLst/>
              <a:cxnLst/>
              <a:rect l="l" t="t" r="r" b="b"/>
              <a:pathLst>
                <a:path w="503722" h="810987">
                  <a:moveTo>
                    <a:pt x="206444" y="0"/>
                  </a:moveTo>
                  <a:lnTo>
                    <a:pt x="297278" y="0"/>
                  </a:lnTo>
                  <a:cubicBezTo>
                    <a:pt x="352030" y="0"/>
                    <a:pt x="404540" y="21750"/>
                    <a:pt x="443256" y="60466"/>
                  </a:cubicBezTo>
                  <a:cubicBezTo>
                    <a:pt x="481971" y="99182"/>
                    <a:pt x="503722" y="151692"/>
                    <a:pt x="503722" y="206444"/>
                  </a:cubicBezTo>
                  <a:lnTo>
                    <a:pt x="503722" y="604543"/>
                  </a:lnTo>
                  <a:cubicBezTo>
                    <a:pt x="503722" y="659295"/>
                    <a:pt x="481971" y="711805"/>
                    <a:pt x="443256" y="750521"/>
                  </a:cubicBezTo>
                  <a:cubicBezTo>
                    <a:pt x="404540" y="789236"/>
                    <a:pt x="352030" y="810987"/>
                    <a:pt x="297278" y="810987"/>
                  </a:cubicBezTo>
                  <a:lnTo>
                    <a:pt x="206444" y="810987"/>
                  </a:lnTo>
                  <a:cubicBezTo>
                    <a:pt x="151692" y="810987"/>
                    <a:pt x="99182" y="789236"/>
                    <a:pt x="60466" y="750521"/>
                  </a:cubicBezTo>
                  <a:cubicBezTo>
                    <a:pt x="21750" y="711805"/>
                    <a:pt x="0" y="659295"/>
                    <a:pt x="0" y="604543"/>
                  </a:cubicBezTo>
                  <a:lnTo>
                    <a:pt x="0" y="206444"/>
                  </a:lnTo>
                  <a:cubicBezTo>
                    <a:pt x="0" y="151692"/>
                    <a:pt x="21750" y="99182"/>
                    <a:pt x="60466" y="60466"/>
                  </a:cubicBezTo>
                  <a:cubicBezTo>
                    <a:pt x="99182" y="21750"/>
                    <a:pt x="151692" y="0"/>
                    <a:pt x="206444" y="0"/>
                  </a:cubicBezTo>
                  <a:close/>
                </a:path>
              </a:pathLst>
            </a:custGeom>
            <a:solidFill>
              <a:srgbClr val="000000">
                <a:alpha val="0"/>
              </a:srgbClr>
            </a:solidFill>
            <a:ln w="209550" cap="rnd">
              <a:solidFill>
                <a:srgbClr val="2B9EAA"/>
              </a:solidFill>
              <a:prstDash val="solid"/>
              <a:round/>
            </a:ln>
          </p:spPr>
          <p:txBody>
            <a:bodyPr/>
            <a:lstStyle/>
            <a:p>
              <a:endParaRPr lang="zh-TW" altLang="en-US"/>
            </a:p>
          </p:txBody>
        </p:sp>
        <p:sp>
          <p:nvSpPr>
            <p:cNvPr id="8" name="TextBox 8"/>
            <p:cNvSpPr txBox="1"/>
            <p:nvPr/>
          </p:nvSpPr>
          <p:spPr>
            <a:xfrm>
              <a:off x="0" y="-66675"/>
              <a:ext cx="503722" cy="877662"/>
            </a:xfrm>
            <a:prstGeom prst="rect">
              <a:avLst/>
            </a:prstGeom>
          </p:spPr>
          <p:txBody>
            <a:bodyPr lIns="50800" tIns="50800" rIns="50800" bIns="50800" rtlCol="0" anchor="ctr"/>
            <a:lstStyle/>
            <a:p>
              <a:pPr algn="ctr">
                <a:lnSpc>
                  <a:spcPts val="3500"/>
                </a:lnSpc>
              </a:pPr>
              <a:endParaRPr/>
            </a:p>
          </p:txBody>
        </p:sp>
      </p:grpSp>
      <p:grpSp>
        <p:nvGrpSpPr>
          <p:cNvPr id="9" name="Group 9"/>
          <p:cNvGrpSpPr/>
          <p:nvPr/>
        </p:nvGrpSpPr>
        <p:grpSpPr>
          <a:xfrm>
            <a:off x="3816939" y="4425287"/>
            <a:ext cx="1912568" cy="3079215"/>
            <a:chOff x="0" y="0"/>
            <a:chExt cx="503722" cy="810987"/>
          </a:xfrm>
        </p:grpSpPr>
        <p:sp>
          <p:nvSpPr>
            <p:cNvPr id="10" name="Freeform 10"/>
            <p:cNvSpPr/>
            <p:nvPr/>
          </p:nvSpPr>
          <p:spPr>
            <a:xfrm>
              <a:off x="0" y="0"/>
              <a:ext cx="503722" cy="810987"/>
            </a:xfrm>
            <a:custGeom>
              <a:avLst/>
              <a:gdLst/>
              <a:ahLst/>
              <a:cxnLst/>
              <a:rect l="l" t="t" r="r" b="b"/>
              <a:pathLst>
                <a:path w="503722" h="810987">
                  <a:moveTo>
                    <a:pt x="206444" y="0"/>
                  </a:moveTo>
                  <a:lnTo>
                    <a:pt x="297278" y="0"/>
                  </a:lnTo>
                  <a:cubicBezTo>
                    <a:pt x="352030" y="0"/>
                    <a:pt x="404540" y="21750"/>
                    <a:pt x="443256" y="60466"/>
                  </a:cubicBezTo>
                  <a:cubicBezTo>
                    <a:pt x="481971" y="99182"/>
                    <a:pt x="503722" y="151692"/>
                    <a:pt x="503722" y="206444"/>
                  </a:cubicBezTo>
                  <a:lnTo>
                    <a:pt x="503722" y="604543"/>
                  </a:lnTo>
                  <a:cubicBezTo>
                    <a:pt x="503722" y="659295"/>
                    <a:pt x="481971" y="711805"/>
                    <a:pt x="443256" y="750521"/>
                  </a:cubicBezTo>
                  <a:cubicBezTo>
                    <a:pt x="404540" y="789236"/>
                    <a:pt x="352030" y="810987"/>
                    <a:pt x="297278" y="810987"/>
                  </a:cubicBezTo>
                  <a:lnTo>
                    <a:pt x="206444" y="810987"/>
                  </a:lnTo>
                  <a:cubicBezTo>
                    <a:pt x="151692" y="810987"/>
                    <a:pt x="99182" y="789236"/>
                    <a:pt x="60466" y="750521"/>
                  </a:cubicBezTo>
                  <a:cubicBezTo>
                    <a:pt x="21750" y="711805"/>
                    <a:pt x="0" y="659295"/>
                    <a:pt x="0" y="604543"/>
                  </a:cubicBezTo>
                  <a:lnTo>
                    <a:pt x="0" y="206444"/>
                  </a:lnTo>
                  <a:cubicBezTo>
                    <a:pt x="0" y="151692"/>
                    <a:pt x="21750" y="99182"/>
                    <a:pt x="60466" y="60466"/>
                  </a:cubicBezTo>
                  <a:cubicBezTo>
                    <a:pt x="99182" y="21750"/>
                    <a:pt x="151692" y="0"/>
                    <a:pt x="206444" y="0"/>
                  </a:cubicBezTo>
                  <a:close/>
                </a:path>
              </a:pathLst>
            </a:custGeom>
            <a:solidFill>
              <a:srgbClr val="000000">
                <a:alpha val="0"/>
              </a:srgbClr>
            </a:solidFill>
            <a:ln w="209550" cap="rnd">
              <a:solidFill>
                <a:srgbClr val="2B9EAA"/>
              </a:solidFill>
              <a:prstDash val="solid"/>
              <a:round/>
            </a:ln>
          </p:spPr>
          <p:txBody>
            <a:bodyPr/>
            <a:lstStyle/>
            <a:p>
              <a:endParaRPr lang="zh-TW" altLang="en-US"/>
            </a:p>
          </p:txBody>
        </p:sp>
        <p:sp>
          <p:nvSpPr>
            <p:cNvPr id="11" name="TextBox 11"/>
            <p:cNvSpPr txBox="1"/>
            <p:nvPr/>
          </p:nvSpPr>
          <p:spPr>
            <a:xfrm>
              <a:off x="0" y="-66675"/>
              <a:ext cx="503722" cy="877662"/>
            </a:xfrm>
            <a:prstGeom prst="rect">
              <a:avLst/>
            </a:prstGeom>
          </p:spPr>
          <p:txBody>
            <a:bodyPr lIns="50800" tIns="50800" rIns="50800" bIns="50800" rtlCol="0" anchor="ctr"/>
            <a:lstStyle/>
            <a:p>
              <a:pPr algn="ctr">
                <a:lnSpc>
                  <a:spcPts val="3500"/>
                </a:lnSpc>
              </a:pPr>
              <a:endParaRPr/>
            </a:p>
          </p:txBody>
        </p:sp>
      </p:grpSp>
      <p:grpSp>
        <p:nvGrpSpPr>
          <p:cNvPr id="12" name="Group 12"/>
          <p:cNvGrpSpPr/>
          <p:nvPr/>
        </p:nvGrpSpPr>
        <p:grpSpPr>
          <a:xfrm>
            <a:off x="1904371" y="4425287"/>
            <a:ext cx="1912568" cy="3079215"/>
            <a:chOff x="0" y="0"/>
            <a:chExt cx="503722" cy="810987"/>
          </a:xfrm>
        </p:grpSpPr>
        <p:sp>
          <p:nvSpPr>
            <p:cNvPr id="13" name="Freeform 13"/>
            <p:cNvSpPr/>
            <p:nvPr/>
          </p:nvSpPr>
          <p:spPr>
            <a:xfrm>
              <a:off x="0" y="0"/>
              <a:ext cx="503722" cy="810987"/>
            </a:xfrm>
            <a:custGeom>
              <a:avLst/>
              <a:gdLst/>
              <a:ahLst/>
              <a:cxnLst/>
              <a:rect l="l" t="t" r="r" b="b"/>
              <a:pathLst>
                <a:path w="503722" h="810987">
                  <a:moveTo>
                    <a:pt x="206444" y="0"/>
                  </a:moveTo>
                  <a:lnTo>
                    <a:pt x="297278" y="0"/>
                  </a:lnTo>
                  <a:cubicBezTo>
                    <a:pt x="352030" y="0"/>
                    <a:pt x="404540" y="21750"/>
                    <a:pt x="443256" y="60466"/>
                  </a:cubicBezTo>
                  <a:cubicBezTo>
                    <a:pt x="481971" y="99182"/>
                    <a:pt x="503722" y="151692"/>
                    <a:pt x="503722" y="206444"/>
                  </a:cubicBezTo>
                  <a:lnTo>
                    <a:pt x="503722" y="604543"/>
                  </a:lnTo>
                  <a:cubicBezTo>
                    <a:pt x="503722" y="659295"/>
                    <a:pt x="481971" y="711805"/>
                    <a:pt x="443256" y="750521"/>
                  </a:cubicBezTo>
                  <a:cubicBezTo>
                    <a:pt x="404540" y="789236"/>
                    <a:pt x="352030" y="810987"/>
                    <a:pt x="297278" y="810987"/>
                  </a:cubicBezTo>
                  <a:lnTo>
                    <a:pt x="206444" y="810987"/>
                  </a:lnTo>
                  <a:cubicBezTo>
                    <a:pt x="151692" y="810987"/>
                    <a:pt x="99182" y="789236"/>
                    <a:pt x="60466" y="750521"/>
                  </a:cubicBezTo>
                  <a:cubicBezTo>
                    <a:pt x="21750" y="711805"/>
                    <a:pt x="0" y="659295"/>
                    <a:pt x="0" y="604543"/>
                  </a:cubicBezTo>
                  <a:lnTo>
                    <a:pt x="0" y="206444"/>
                  </a:lnTo>
                  <a:cubicBezTo>
                    <a:pt x="0" y="151692"/>
                    <a:pt x="21750" y="99182"/>
                    <a:pt x="60466" y="60466"/>
                  </a:cubicBezTo>
                  <a:cubicBezTo>
                    <a:pt x="99182" y="21750"/>
                    <a:pt x="151692" y="0"/>
                    <a:pt x="206444" y="0"/>
                  </a:cubicBezTo>
                  <a:close/>
                </a:path>
              </a:pathLst>
            </a:custGeom>
            <a:solidFill>
              <a:srgbClr val="000000">
                <a:alpha val="0"/>
              </a:srgbClr>
            </a:solidFill>
            <a:ln w="209550" cap="rnd">
              <a:solidFill>
                <a:srgbClr val="2B9EAA"/>
              </a:solidFill>
              <a:prstDash val="solid"/>
              <a:round/>
            </a:ln>
          </p:spPr>
          <p:txBody>
            <a:bodyPr/>
            <a:lstStyle/>
            <a:p>
              <a:endParaRPr lang="zh-TW" altLang="en-US"/>
            </a:p>
          </p:txBody>
        </p:sp>
        <p:sp>
          <p:nvSpPr>
            <p:cNvPr id="14" name="TextBox 14"/>
            <p:cNvSpPr txBox="1"/>
            <p:nvPr/>
          </p:nvSpPr>
          <p:spPr>
            <a:xfrm>
              <a:off x="0" y="-66675"/>
              <a:ext cx="503722" cy="877662"/>
            </a:xfrm>
            <a:prstGeom prst="rect">
              <a:avLst/>
            </a:prstGeom>
          </p:spPr>
          <p:txBody>
            <a:bodyPr lIns="50800" tIns="50800" rIns="50800" bIns="50800" rtlCol="0" anchor="ctr"/>
            <a:lstStyle/>
            <a:p>
              <a:pPr algn="ctr">
                <a:lnSpc>
                  <a:spcPts val="3500"/>
                </a:lnSpc>
              </a:pPr>
              <a:endParaRPr/>
            </a:p>
          </p:txBody>
        </p:sp>
      </p:grpSp>
      <p:sp>
        <p:nvSpPr>
          <p:cNvPr id="15" name="TextBox 15"/>
          <p:cNvSpPr txBox="1"/>
          <p:nvPr/>
        </p:nvSpPr>
        <p:spPr>
          <a:xfrm>
            <a:off x="3842276" y="3865635"/>
            <a:ext cx="1830834" cy="4024280"/>
          </a:xfrm>
          <a:prstGeom prst="rect">
            <a:avLst/>
          </a:prstGeom>
        </p:spPr>
        <p:txBody>
          <a:bodyPr lIns="0" tIns="0" rIns="0" bIns="0" rtlCol="0" anchor="t">
            <a:spAutoFit/>
          </a:bodyPr>
          <a:lstStyle/>
          <a:p>
            <a:pPr algn="ctr">
              <a:lnSpc>
                <a:spcPts val="32817"/>
              </a:lnSpc>
              <a:spcBef>
                <a:spcPct val="0"/>
              </a:spcBef>
            </a:pPr>
            <a:r>
              <a:rPr lang="en-US" sz="23440" spc="1406">
                <a:solidFill>
                  <a:srgbClr val="FF0000"/>
                </a:solidFill>
                <a:latin typeface="Noto Sans T Chinese"/>
                <a:ea typeface="Noto Sans T Chinese"/>
                <a:cs typeface="Noto Sans T Chinese"/>
                <a:sym typeface="Noto Sans T Chinese"/>
              </a:rPr>
              <a:t>1</a:t>
            </a:r>
          </a:p>
        </p:txBody>
      </p:sp>
      <p:sp>
        <p:nvSpPr>
          <p:cNvPr id="16" name="TextBox 16"/>
          <p:cNvSpPr txBox="1"/>
          <p:nvPr/>
        </p:nvSpPr>
        <p:spPr>
          <a:xfrm>
            <a:off x="1960769" y="3865635"/>
            <a:ext cx="1830834" cy="4024280"/>
          </a:xfrm>
          <a:prstGeom prst="rect">
            <a:avLst/>
          </a:prstGeom>
        </p:spPr>
        <p:txBody>
          <a:bodyPr lIns="0" tIns="0" rIns="0" bIns="0" rtlCol="0" anchor="t">
            <a:spAutoFit/>
          </a:bodyPr>
          <a:lstStyle/>
          <a:p>
            <a:pPr algn="ctr">
              <a:lnSpc>
                <a:spcPts val="32817"/>
              </a:lnSpc>
              <a:spcBef>
                <a:spcPct val="0"/>
              </a:spcBef>
            </a:pPr>
            <a:r>
              <a:rPr lang="en-US" sz="23440" spc="1406">
                <a:solidFill>
                  <a:srgbClr val="FF0000"/>
                </a:solidFill>
                <a:latin typeface="Noto Sans T Chinese"/>
                <a:ea typeface="Noto Sans T Chinese"/>
                <a:cs typeface="Noto Sans T Chinese"/>
                <a:sym typeface="Noto Sans T Chinese"/>
              </a:rPr>
              <a:t>1</a:t>
            </a:r>
          </a:p>
        </p:txBody>
      </p:sp>
      <p:sp>
        <p:nvSpPr>
          <p:cNvPr id="17" name="AutoShape 17"/>
          <p:cNvSpPr/>
          <p:nvPr/>
        </p:nvSpPr>
        <p:spPr>
          <a:xfrm flipV="1">
            <a:off x="654168" y="546146"/>
            <a:ext cx="16230600" cy="77057"/>
          </a:xfrm>
          <a:prstGeom prst="line">
            <a:avLst/>
          </a:prstGeom>
          <a:ln w="19050" cap="flat">
            <a:solidFill>
              <a:srgbClr val="BD8F53"/>
            </a:solidFill>
            <a:prstDash val="solid"/>
            <a:headEnd type="none" w="sm" len="sm"/>
            <a:tailEnd type="none" w="sm" len="sm"/>
          </a:ln>
        </p:spPr>
        <p:txBody>
          <a:bodyPr/>
          <a:lstStyle/>
          <a:p>
            <a:endParaRPr lang="zh-TW" altLang="en-US"/>
          </a:p>
        </p:txBody>
      </p:sp>
      <p:sp>
        <p:nvSpPr>
          <p:cNvPr id="18" name="TextBox 18"/>
          <p:cNvSpPr txBox="1"/>
          <p:nvPr/>
        </p:nvSpPr>
        <p:spPr>
          <a:xfrm>
            <a:off x="654168" y="661303"/>
            <a:ext cx="10710219" cy="859476"/>
          </a:xfrm>
          <a:prstGeom prst="rect">
            <a:avLst/>
          </a:prstGeom>
        </p:spPr>
        <p:txBody>
          <a:bodyPr lIns="0" tIns="0" rIns="0" bIns="0" rtlCol="0" anchor="t">
            <a:spAutoFit/>
          </a:bodyPr>
          <a:lstStyle/>
          <a:p>
            <a:pPr marL="0" lvl="0" indent="0" algn="l">
              <a:lnSpc>
                <a:spcPts val="6628"/>
              </a:lnSpc>
              <a:spcBef>
                <a:spcPct val="0"/>
              </a:spcBef>
            </a:pPr>
            <a:r>
              <a:rPr lang="en-US" sz="5918">
                <a:solidFill>
                  <a:srgbClr val="9B4819"/>
                </a:solidFill>
                <a:latin typeface="芫荽"/>
                <a:ea typeface="芫荽"/>
                <a:cs typeface="芫荽"/>
                <a:sym typeface="芫荽"/>
              </a:rPr>
              <a:t>Implementation and Analysis</a:t>
            </a:r>
          </a:p>
        </p:txBody>
      </p:sp>
      <p:sp>
        <p:nvSpPr>
          <p:cNvPr id="19" name="TextBox 19"/>
          <p:cNvSpPr txBox="1"/>
          <p:nvPr/>
        </p:nvSpPr>
        <p:spPr>
          <a:xfrm>
            <a:off x="5520438" y="3865635"/>
            <a:ext cx="1830834" cy="4024280"/>
          </a:xfrm>
          <a:prstGeom prst="rect">
            <a:avLst/>
          </a:prstGeom>
        </p:spPr>
        <p:txBody>
          <a:bodyPr lIns="0" tIns="0" rIns="0" bIns="0" rtlCol="0" anchor="t">
            <a:spAutoFit/>
          </a:bodyPr>
          <a:lstStyle/>
          <a:p>
            <a:pPr algn="ctr">
              <a:lnSpc>
                <a:spcPts val="32817"/>
              </a:lnSpc>
              <a:spcBef>
                <a:spcPct val="0"/>
              </a:spcBef>
            </a:pPr>
            <a:r>
              <a:rPr lang="en-US" sz="23440" spc="1406">
                <a:solidFill>
                  <a:srgbClr val="FF0000"/>
                </a:solidFill>
                <a:latin typeface="Noto Sans T Chinese"/>
                <a:ea typeface="Noto Sans T Chinese"/>
                <a:cs typeface="Noto Sans T Chinese"/>
                <a:sym typeface="Noto Sans T Chinese"/>
              </a:rPr>
              <a:t>1</a:t>
            </a:r>
          </a:p>
        </p:txBody>
      </p:sp>
      <p:sp>
        <p:nvSpPr>
          <p:cNvPr id="20" name="TextBox 20"/>
          <p:cNvSpPr txBox="1"/>
          <p:nvPr/>
        </p:nvSpPr>
        <p:spPr>
          <a:xfrm>
            <a:off x="6807260" y="1454104"/>
            <a:ext cx="11095632" cy="645138"/>
          </a:xfrm>
          <a:prstGeom prst="rect">
            <a:avLst/>
          </a:prstGeom>
        </p:spPr>
        <p:txBody>
          <a:bodyPr lIns="0" tIns="0" rIns="0" bIns="0" rtlCol="0" anchor="t">
            <a:spAutoFit/>
          </a:bodyPr>
          <a:lstStyle/>
          <a:p>
            <a:pPr algn="r">
              <a:lnSpc>
                <a:spcPts val="5392"/>
              </a:lnSpc>
              <a:spcBef>
                <a:spcPct val="0"/>
              </a:spcBef>
            </a:pPr>
            <a:r>
              <a:rPr lang="en-US" sz="3851" spc="231">
                <a:solidFill>
                  <a:srgbClr val="9B4819"/>
                </a:solidFill>
                <a:latin typeface="Noto Sans T Chinese"/>
                <a:ea typeface="Noto Sans T Chinese"/>
                <a:cs typeface="Noto Sans T Chinese"/>
                <a:sym typeface="Noto Sans T Chinese"/>
              </a:rPr>
              <a:t>-WRITE BACK AFTER ALL BITS ARE FINISHED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AutoShape 2"/>
          <p:cNvSpPr/>
          <p:nvPr/>
        </p:nvSpPr>
        <p:spPr>
          <a:xfrm flipV="1">
            <a:off x="654168" y="546146"/>
            <a:ext cx="16230600" cy="77057"/>
          </a:xfrm>
          <a:prstGeom prst="line">
            <a:avLst/>
          </a:prstGeom>
          <a:ln w="19050" cap="flat">
            <a:solidFill>
              <a:srgbClr val="BD8F53"/>
            </a:solidFill>
            <a:prstDash val="solid"/>
            <a:headEnd type="none" w="sm" len="sm"/>
            <a:tailEnd type="none" w="sm" len="sm"/>
          </a:ln>
        </p:spPr>
        <p:txBody>
          <a:bodyPr/>
          <a:lstStyle/>
          <a:p>
            <a:endParaRPr lang="zh-TW" altLang="en-US"/>
          </a:p>
        </p:txBody>
      </p:sp>
      <p:sp>
        <p:nvSpPr>
          <p:cNvPr id="3" name="Freeform 3"/>
          <p:cNvSpPr/>
          <p:nvPr/>
        </p:nvSpPr>
        <p:spPr>
          <a:xfrm>
            <a:off x="6945741" y="2988318"/>
            <a:ext cx="3646355" cy="5779525"/>
          </a:xfrm>
          <a:custGeom>
            <a:avLst/>
            <a:gdLst/>
            <a:ahLst/>
            <a:cxnLst/>
            <a:rect l="l" t="t" r="r" b="b"/>
            <a:pathLst>
              <a:path w="3646355" h="5779525">
                <a:moveTo>
                  <a:pt x="0" y="0"/>
                </a:moveTo>
                <a:lnTo>
                  <a:pt x="3646354" y="0"/>
                </a:lnTo>
                <a:lnTo>
                  <a:pt x="3646354" y="5779524"/>
                </a:lnTo>
                <a:lnTo>
                  <a:pt x="0" y="5779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4" name="TextBox 4"/>
          <p:cNvSpPr txBox="1"/>
          <p:nvPr/>
        </p:nvSpPr>
        <p:spPr>
          <a:xfrm>
            <a:off x="1040701" y="4972050"/>
            <a:ext cx="16218599" cy="1534232"/>
          </a:xfrm>
          <a:prstGeom prst="rect">
            <a:avLst/>
          </a:prstGeom>
        </p:spPr>
        <p:txBody>
          <a:bodyPr lIns="0" tIns="0" rIns="0" bIns="0" rtlCol="0" anchor="t">
            <a:spAutoFit/>
          </a:bodyPr>
          <a:lstStyle/>
          <a:p>
            <a:pPr algn="ctr">
              <a:lnSpc>
                <a:spcPts val="12563"/>
              </a:lnSpc>
              <a:spcBef>
                <a:spcPct val="0"/>
              </a:spcBef>
            </a:pPr>
            <a:r>
              <a:rPr lang="en-US" sz="8974" spc="538">
                <a:solidFill>
                  <a:srgbClr val="9B4819"/>
                </a:solidFill>
                <a:latin typeface="Noto Sans T Chinese"/>
                <a:ea typeface="Noto Sans T Chinese"/>
                <a:cs typeface="Noto Sans T Chinese"/>
                <a:sym typeface="Noto Sans T Chinese"/>
              </a:rPr>
              <a:t>1000000001-&gt;1111111111</a:t>
            </a:r>
          </a:p>
        </p:txBody>
      </p:sp>
      <p:sp>
        <p:nvSpPr>
          <p:cNvPr id="5" name="TextBox 5"/>
          <p:cNvSpPr txBox="1"/>
          <p:nvPr/>
        </p:nvSpPr>
        <p:spPr>
          <a:xfrm>
            <a:off x="654168" y="661303"/>
            <a:ext cx="10710219" cy="859476"/>
          </a:xfrm>
          <a:prstGeom prst="rect">
            <a:avLst/>
          </a:prstGeom>
        </p:spPr>
        <p:txBody>
          <a:bodyPr lIns="0" tIns="0" rIns="0" bIns="0" rtlCol="0" anchor="t">
            <a:spAutoFit/>
          </a:bodyPr>
          <a:lstStyle/>
          <a:p>
            <a:pPr marL="0" lvl="0" indent="0" algn="l">
              <a:lnSpc>
                <a:spcPts val="6628"/>
              </a:lnSpc>
              <a:spcBef>
                <a:spcPct val="0"/>
              </a:spcBef>
            </a:pPr>
            <a:r>
              <a:rPr lang="en-US" sz="5918">
                <a:solidFill>
                  <a:srgbClr val="9B4819"/>
                </a:solidFill>
                <a:latin typeface="芫荽"/>
                <a:ea typeface="芫荽"/>
                <a:cs typeface="芫荽"/>
                <a:sym typeface="芫荽"/>
              </a:rPr>
              <a:t>Implementation and Analysis</a:t>
            </a:r>
          </a:p>
        </p:txBody>
      </p:sp>
      <p:sp>
        <p:nvSpPr>
          <p:cNvPr id="6" name="TextBox 6"/>
          <p:cNvSpPr txBox="1"/>
          <p:nvPr/>
        </p:nvSpPr>
        <p:spPr>
          <a:xfrm>
            <a:off x="6807260" y="1454104"/>
            <a:ext cx="11095632" cy="645138"/>
          </a:xfrm>
          <a:prstGeom prst="rect">
            <a:avLst/>
          </a:prstGeom>
        </p:spPr>
        <p:txBody>
          <a:bodyPr lIns="0" tIns="0" rIns="0" bIns="0" rtlCol="0" anchor="t">
            <a:spAutoFit/>
          </a:bodyPr>
          <a:lstStyle/>
          <a:p>
            <a:pPr algn="r">
              <a:lnSpc>
                <a:spcPts val="5392"/>
              </a:lnSpc>
              <a:spcBef>
                <a:spcPct val="0"/>
              </a:spcBef>
            </a:pPr>
            <a:r>
              <a:rPr lang="en-US" sz="3851" spc="231">
                <a:solidFill>
                  <a:srgbClr val="9B4819"/>
                </a:solidFill>
                <a:latin typeface="Noto Sans T Chinese"/>
                <a:ea typeface="Noto Sans T Chinese"/>
                <a:cs typeface="Noto Sans T Chinese"/>
                <a:sym typeface="Noto Sans T Chinese"/>
              </a:rPr>
              <a:t>-WRITE BACK AFTER ALL BITS ARE FINISHED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AutoShape 2"/>
          <p:cNvSpPr/>
          <p:nvPr/>
        </p:nvSpPr>
        <p:spPr>
          <a:xfrm flipV="1">
            <a:off x="654168" y="546146"/>
            <a:ext cx="16230600" cy="77057"/>
          </a:xfrm>
          <a:prstGeom prst="line">
            <a:avLst/>
          </a:prstGeom>
          <a:ln w="19050" cap="flat">
            <a:solidFill>
              <a:srgbClr val="BD8F53"/>
            </a:solidFill>
            <a:prstDash val="solid"/>
            <a:headEnd type="none" w="sm" len="sm"/>
            <a:tailEnd type="none" w="sm" len="sm"/>
          </a:ln>
        </p:spPr>
        <p:txBody>
          <a:bodyPr/>
          <a:lstStyle/>
          <a:p>
            <a:endParaRPr lang="zh-TW" altLang="en-US"/>
          </a:p>
        </p:txBody>
      </p:sp>
      <p:sp>
        <p:nvSpPr>
          <p:cNvPr id="3" name="TextBox 3"/>
          <p:cNvSpPr txBox="1"/>
          <p:nvPr/>
        </p:nvSpPr>
        <p:spPr>
          <a:xfrm>
            <a:off x="654168" y="661303"/>
            <a:ext cx="10710219" cy="859476"/>
          </a:xfrm>
          <a:prstGeom prst="rect">
            <a:avLst/>
          </a:prstGeom>
        </p:spPr>
        <p:txBody>
          <a:bodyPr lIns="0" tIns="0" rIns="0" bIns="0" rtlCol="0" anchor="t">
            <a:spAutoFit/>
          </a:bodyPr>
          <a:lstStyle/>
          <a:p>
            <a:pPr marL="0" lvl="0" indent="0" algn="l">
              <a:lnSpc>
                <a:spcPts val="6628"/>
              </a:lnSpc>
              <a:spcBef>
                <a:spcPct val="0"/>
              </a:spcBef>
            </a:pPr>
            <a:r>
              <a:rPr lang="en-US" sz="5918">
                <a:solidFill>
                  <a:srgbClr val="9B4819"/>
                </a:solidFill>
                <a:latin typeface="芫荽"/>
                <a:ea typeface="芫荽"/>
                <a:cs typeface="芫荽"/>
                <a:sym typeface="芫荽"/>
              </a:rPr>
              <a:t>Implementation and Analysis</a:t>
            </a:r>
          </a:p>
        </p:txBody>
      </p:sp>
      <p:grpSp>
        <p:nvGrpSpPr>
          <p:cNvPr id="4" name="Group 4"/>
          <p:cNvGrpSpPr/>
          <p:nvPr/>
        </p:nvGrpSpPr>
        <p:grpSpPr>
          <a:xfrm>
            <a:off x="3895240" y="2656352"/>
            <a:ext cx="1119484" cy="1168603"/>
            <a:chOff x="0" y="0"/>
            <a:chExt cx="812800" cy="848462"/>
          </a:xfrm>
        </p:grpSpPr>
        <p:sp>
          <p:nvSpPr>
            <p:cNvPr id="5" name="Freeform 5"/>
            <p:cNvSpPr/>
            <p:nvPr/>
          </p:nvSpPr>
          <p:spPr>
            <a:xfrm>
              <a:off x="0" y="0"/>
              <a:ext cx="812800" cy="848462"/>
            </a:xfrm>
            <a:custGeom>
              <a:avLst/>
              <a:gdLst/>
              <a:ahLst/>
              <a:cxnLst/>
              <a:rect l="l" t="t" r="r" b="b"/>
              <a:pathLst>
                <a:path w="812800" h="848462">
                  <a:moveTo>
                    <a:pt x="406400" y="848462"/>
                  </a:moveTo>
                  <a:lnTo>
                    <a:pt x="0" y="442062"/>
                  </a:lnTo>
                  <a:lnTo>
                    <a:pt x="203200" y="442062"/>
                  </a:lnTo>
                  <a:lnTo>
                    <a:pt x="203200" y="0"/>
                  </a:lnTo>
                  <a:lnTo>
                    <a:pt x="609600" y="0"/>
                  </a:lnTo>
                  <a:lnTo>
                    <a:pt x="609600" y="442062"/>
                  </a:lnTo>
                  <a:lnTo>
                    <a:pt x="812800" y="442062"/>
                  </a:lnTo>
                  <a:lnTo>
                    <a:pt x="406400" y="848462"/>
                  </a:lnTo>
                  <a:close/>
                </a:path>
              </a:pathLst>
            </a:custGeom>
            <a:solidFill>
              <a:srgbClr val="2B9EAA"/>
            </a:solidFill>
          </p:spPr>
          <p:txBody>
            <a:bodyPr/>
            <a:lstStyle/>
            <a:p>
              <a:endParaRPr lang="zh-TW" altLang="en-US"/>
            </a:p>
          </p:txBody>
        </p:sp>
        <p:sp>
          <p:nvSpPr>
            <p:cNvPr id="6" name="TextBox 6"/>
            <p:cNvSpPr txBox="1"/>
            <p:nvPr/>
          </p:nvSpPr>
          <p:spPr>
            <a:xfrm>
              <a:off x="203200" y="-66675"/>
              <a:ext cx="406400" cy="813537"/>
            </a:xfrm>
            <a:prstGeom prst="rect">
              <a:avLst/>
            </a:prstGeom>
          </p:spPr>
          <p:txBody>
            <a:bodyPr lIns="50800" tIns="50800" rIns="50800" bIns="50800" rtlCol="0" anchor="ctr"/>
            <a:lstStyle/>
            <a:p>
              <a:pPr algn="ctr">
                <a:lnSpc>
                  <a:spcPts val="3500"/>
                </a:lnSpc>
              </a:pPr>
              <a:endParaRPr/>
            </a:p>
          </p:txBody>
        </p:sp>
      </p:grpSp>
      <p:sp>
        <p:nvSpPr>
          <p:cNvPr id="7" name="TextBox 7"/>
          <p:cNvSpPr txBox="1"/>
          <p:nvPr/>
        </p:nvSpPr>
        <p:spPr>
          <a:xfrm>
            <a:off x="2970804" y="3403397"/>
            <a:ext cx="12833050" cy="2364903"/>
          </a:xfrm>
          <a:prstGeom prst="rect">
            <a:avLst/>
          </a:prstGeom>
        </p:spPr>
        <p:txBody>
          <a:bodyPr lIns="0" tIns="0" rIns="0" bIns="0" rtlCol="0" anchor="t">
            <a:spAutoFit/>
          </a:bodyPr>
          <a:lstStyle/>
          <a:p>
            <a:pPr algn="ctr">
              <a:lnSpc>
                <a:spcPts val="19278"/>
              </a:lnSpc>
              <a:spcBef>
                <a:spcPct val="0"/>
              </a:spcBef>
            </a:pPr>
            <a:r>
              <a:rPr lang="en-US" sz="13770" spc="826">
                <a:solidFill>
                  <a:srgbClr val="9B4819"/>
                </a:solidFill>
                <a:latin typeface="Noto Sans T Chinese"/>
                <a:ea typeface="Noto Sans T Chinese"/>
                <a:cs typeface="Noto Sans T Chinese"/>
                <a:sym typeface="Noto Sans T Chinese"/>
              </a:rPr>
              <a:t>1000000001</a:t>
            </a:r>
          </a:p>
        </p:txBody>
      </p:sp>
      <p:grpSp>
        <p:nvGrpSpPr>
          <p:cNvPr id="8" name="Group 8"/>
          <p:cNvGrpSpPr/>
          <p:nvPr/>
        </p:nvGrpSpPr>
        <p:grpSpPr>
          <a:xfrm>
            <a:off x="3810808" y="7089149"/>
            <a:ext cx="1288348" cy="1943346"/>
            <a:chOff x="0" y="0"/>
            <a:chExt cx="339318" cy="511828"/>
          </a:xfrm>
        </p:grpSpPr>
        <p:sp>
          <p:nvSpPr>
            <p:cNvPr id="9" name="Freeform 9"/>
            <p:cNvSpPr/>
            <p:nvPr/>
          </p:nvSpPr>
          <p:spPr>
            <a:xfrm>
              <a:off x="0" y="0"/>
              <a:ext cx="339318" cy="511828"/>
            </a:xfrm>
            <a:custGeom>
              <a:avLst/>
              <a:gdLst/>
              <a:ahLst/>
              <a:cxnLst/>
              <a:rect l="l" t="t" r="r" b="b"/>
              <a:pathLst>
                <a:path w="339318" h="511828">
                  <a:moveTo>
                    <a:pt x="169659" y="0"/>
                  </a:moveTo>
                  <a:lnTo>
                    <a:pt x="169659" y="0"/>
                  </a:lnTo>
                  <a:cubicBezTo>
                    <a:pt x="214655" y="0"/>
                    <a:pt x="257809" y="17875"/>
                    <a:pt x="289626" y="49692"/>
                  </a:cubicBezTo>
                  <a:cubicBezTo>
                    <a:pt x="321443" y="81509"/>
                    <a:pt x="339318" y="124663"/>
                    <a:pt x="339318" y="169659"/>
                  </a:cubicBezTo>
                  <a:lnTo>
                    <a:pt x="339318" y="342169"/>
                  </a:lnTo>
                  <a:cubicBezTo>
                    <a:pt x="339318" y="435869"/>
                    <a:pt x="263359" y="511828"/>
                    <a:pt x="169659" y="511828"/>
                  </a:cubicBezTo>
                  <a:lnTo>
                    <a:pt x="169659" y="511828"/>
                  </a:lnTo>
                  <a:cubicBezTo>
                    <a:pt x="75959" y="511828"/>
                    <a:pt x="0" y="435869"/>
                    <a:pt x="0" y="342169"/>
                  </a:cubicBezTo>
                  <a:lnTo>
                    <a:pt x="0" y="169659"/>
                  </a:lnTo>
                  <a:cubicBezTo>
                    <a:pt x="0" y="75959"/>
                    <a:pt x="75959" y="0"/>
                    <a:pt x="169659" y="0"/>
                  </a:cubicBezTo>
                  <a:close/>
                </a:path>
              </a:pathLst>
            </a:custGeom>
            <a:solidFill>
              <a:srgbClr val="000000">
                <a:alpha val="0"/>
              </a:srgbClr>
            </a:solidFill>
            <a:ln w="209550" cap="rnd">
              <a:solidFill>
                <a:srgbClr val="2B9EAA"/>
              </a:solidFill>
              <a:prstDash val="solid"/>
              <a:round/>
            </a:ln>
          </p:spPr>
          <p:txBody>
            <a:bodyPr/>
            <a:lstStyle/>
            <a:p>
              <a:endParaRPr lang="zh-TW" altLang="en-US"/>
            </a:p>
          </p:txBody>
        </p:sp>
        <p:sp>
          <p:nvSpPr>
            <p:cNvPr id="10" name="TextBox 10"/>
            <p:cNvSpPr txBox="1"/>
            <p:nvPr/>
          </p:nvSpPr>
          <p:spPr>
            <a:xfrm>
              <a:off x="0" y="-66675"/>
              <a:ext cx="339318" cy="578503"/>
            </a:xfrm>
            <a:prstGeom prst="rect">
              <a:avLst/>
            </a:prstGeom>
          </p:spPr>
          <p:txBody>
            <a:bodyPr lIns="50800" tIns="50800" rIns="50800" bIns="50800" rtlCol="0" anchor="ctr"/>
            <a:lstStyle/>
            <a:p>
              <a:pPr algn="ctr">
                <a:lnSpc>
                  <a:spcPts val="3500"/>
                </a:lnSpc>
              </a:pPr>
              <a:endParaRPr/>
            </a:p>
          </p:txBody>
        </p:sp>
      </p:grpSp>
      <p:sp>
        <p:nvSpPr>
          <p:cNvPr id="11" name="TextBox 11"/>
          <p:cNvSpPr txBox="1"/>
          <p:nvPr/>
        </p:nvSpPr>
        <p:spPr>
          <a:xfrm>
            <a:off x="14125343" y="6851024"/>
            <a:ext cx="915417" cy="2016829"/>
          </a:xfrm>
          <a:prstGeom prst="rect">
            <a:avLst/>
          </a:prstGeom>
        </p:spPr>
        <p:txBody>
          <a:bodyPr lIns="0" tIns="0" rIns="0" bIns="0" rtlCol="0" anchor="t">
            <a:spAutoFit/>
          </a:bodyPr>
          <a:lstStyle/>
          <a:p>
            <a:pPr algn="ctr">
              <a:lnSpc>
                <a:spcPts val="16408"/>
              </a:lnSpc>
              <a:spcBef>
                <a:spcPct val="0"/>
              </a:spcBef>
            </a:pPr>
            <a:r>
              <a:rPr lang="en-US" sz="11720" spc="703">
                <a:solidFill>
                  <a:srgbClr val="FF0000"/>
                </a:solidFill>
                <a:latin typeface="Noto Sans T Chinese"/>
                <a:ea typeface="Noto Sans T Chinese"/>
                <a:cs typeface="Noto Sans T Chinese"/>
                <a:sym typeface="Noto Sans T Chinese"/>
              </a:rPr>
              <a:t>1</a:t>
            </a:r>
          </a:p>
        </p:txBody>
      </p:sp>
      <p:grpSp>
        <p:nvGrpSpPr>
          <p:cNvPr id="12" name="Group 12"/>
          <p:cNvGrpSpPr/>
          <p:nvPr/>
        </p:nvGrpSpPr>
        <p:grpSpPr>
          <a:xfrm>
            <a:off x="4927888" y="7089149"/>
            <a:ext cx="1288348" cy="1943346"/>
            <a:chOff x="0" y="0"/>
            <a:chExt cx="339318" cy="511828"/>
          </a:xfrm>
        </p:grpSpPr>
        <p:sp>
          <p:nvSpPr>
            <p:cNvPr id="13" name="Freeform 13"/>
            <p:cNvSpPr/>
            <p:nvPr/>
          </p:nvSpPr>
          <p:spPr>
            <a:xfrm>
              <a:off x="0" y="0"/>
              <a:ext cx="339318" cy="511828"/>
            </a:xfrm>
            <a:custGeom>
              <a:avLst/>
              <a:gdLst/>
              <a:ahLst/>
              <a:cxnLst/>
              <a:rect l="l" t="t" r="r" b="b"/>
              <a:pathLst>
                <a:path w="339318" h="511828">
                  <a:moveTo>
                    <a:pt x="169659" y="0"/>
                  </a:moveTo>
                  <a:lnTo>
                    <a:pt x="169659" y="0"/>
                  </a:lnTo>
                  <a:cubicBezTo>
                    <a:pt x="214655" y="0"/>
                    <a:pt x="257809" y="17875"/>
                    <a:pt x="289626" y="49692"/>
                  </a:cubicBezTo>
                  <a:cubicBezTo>
                    <a:pt x="321443" y="81509"/>
                    <a:pt x="339318" y="124663"/>
                    <a:pt x="339318" y="169659"/>
                  </a:cubicBezTo>
                  <a:lnTo>
                    <a:pt x="339318" y="342169"/>
                  </a:lnTo>
                  <a:cubicBezTo>
                    <a:pt x="339318" y="435869"/>
                    <a:pt x="263359" y="511828"/>
                    <a:pt x="169659" y="511828"/>
                  </a:cubicBezTo>
                  <a:lnTo>
                    <a:pt x="169659" y="511828"/>
                  </a:lnTo>
                  <a:cubicBezTo>
                    <a:pt x="75959" y="511828"/>
                    <a:pt x="0" y="435869"/>
                    <a:pt x="0" y="342169"/>
                  </a:cubicBezTo>
                  <a:lnTo>
                    <a:pt x="0" y="169659"/>
                  </a:lnTo>
                  <a:cubicBezTo>
                    <a:pt x="0" y="75959"/>
                    <a:pt x="75959" y="0"/>
                    <a:pt x="169659" y="0"/>
                  </a:cubicBezTo>
                  <a:close/>
                </a:path>
              </a:pathLst>
            </a:custGeom>
            <a:solidFill>
              <a:srgbClr val="000000">
                <a:alpha val="0"/>
              </a:srgbClr>
            </a:solidFill>
            <a:ln w="209550" cap="rnd">
              <a:solidFill>
                <a:srgbClr val="2B9EAA"/>
              </a:solidFill>
              <a:prstDash val="solid"/>
              <a:round/>
            </a:ln>
          </p:spPr>
          <p:txBody>
            <a:bodyPr/>
            <a:lstStyle/>
            <a:p>
              <a:endParaRPr lang="zh-TW" altLang="en-US"/>
            </a:p>
          </p:txBody>
        </p:sp>
        <p:sp>
          <p:nvSpPr>
            <p:cNvPr id="14" name="TextBox 14"/>
            <p:cNvSpPr txBox="1"/>
            <p:nvPr/>
          </p:nvSpPr>
          <p:spPr>
            <a:xfrm>
              <a:off x="0" y="-66675"/>
              <a:ext cx="339318" cy="578503"/>
            </a:xfrm>
            <a:prstGeom prst="rect">
              <a:avLst/>
            </a:prstGeom>
          </p:spPr>
          <p:txBody>
            <a:bodyPr lIns="50800" tIns="50800" rIns="50800" bIns="50800" rtlCol="0" anchor="ctr"/>
            <a:lstStyle/>
            <a:p>
              <a:pPr algn="ctr">
                <a:lnSpc>
                  <a:spcPts val="3500"/>
                </a:lnSpc>
              </a:pPr>
              <a:endParaRPr/>
            </a:p>
          </p:txBody>
        </p:sp>
      </p:grpSp>
      <p:grpSp>
        <p:nvGrpSpPr>
          <p:cNvPr id="15" name="Group 15"/>
          <p:cNvGrpSpPr/>
          <p:nvPr/>
        </p:nvGrpSpPr>
        <p:grpSpPr>
          <a:xfrm>
            <a:off x="6038926" y="7089149"/>
            <a:ext cx="1288348" cy="1943346"/>
            <a:chOff x="0" y="0"/>
            <a:chExt cx="339318" cy="511828"/>
          </a:xfrm>
        </p:grpSpPr>
        <p:sp>
          <p:nvSpPr>
            <p:cNvPr id="16" name="Freeform 16"/>
            <p:cNvSpPr/>
            <p:nvPr/>
          </p:nvSpPr>
          <p:spPr>
            <a:xfrm>
              <a:off x="0" y="0"/>
              <a:ext cx="339318" cy="511828"/>
            </a:xfrm>
            <a:custGeom>
              <a:avLst/>
              <a:gdLst/>
              <a:ahLst/>
              <a:cxnLst/>
              <a:rect l="l" t="t" r="r" b="b"/>
              <a:pathLst>
                <a:path w="339318" h="511828">
                  <a:moveTo>
                    <a:pt x="169659" y="0"/>
                  </a:moveTo>
                  <a:lnTo>
                    <a:pt x="169659" y="0"/>
                  </a:lnTo>
                  <a:cubicBezTo>
                    <a:pt x="214655" y="0"/>
                    <a:pt x="257809" y="17875"/>
                    <a:pt x="289626" y="49692"/>
                  </a:cubicBezTo>
                  <a:cubicBezTo>
                    <a:pt x="321443" y="81509"/>
                    <a:pt x="339318" y="124663"/>
                    <a:pt x="339318" y="169659"/>
                  </a:cubicBezTo>
                  <a:lnTo>
                    <a:pt x="339318" y="342169"/>
                  </a:lnTo>
                  <a:cubicBezTo>
                    <a:pt x="339318" y="435869"/>
                    <a:pt x="263359" y="511828"/>
                    <a:pt x="169659" y="511828"/>
                  </a:cubicBezTo>
                  <a:lnTo>
                    <a:pt x="169659" y="511828"/>
                  </a:lnTo>
                  <a:cubicBezTo>
                    <a:pt x="75959" y="511828"/>
                    <a:pt x="0" y="435869"/>
                    <a:pt x="0" y="342169"/>
                  </a:cubicBezTo>
                  <a:lnTo>
                    <a:pt x="0" y="169659"/>
                  </a:lnTo>
                  <a:cubicBezTo>
                    <a:pt x="0" y="75959"/>
                    <a:pt x="75959" y="0"/>
                    <a:pt x="169659" y="0"/>
                  </a:cubicBezTo>
                  <a:close/>
                </a:path>
              </a:pathLst>
            </a:custGeom>
            <a:solidFill>
              <a:srgbClr val="000000">
                <a:alpha val="0"/>
              </a:srgbClr>
            </a:solidFill>
            <a:ln w="209550" cap="rnd">
              <a:solidFill>
                <a:srgbClr val="2B9EAA"/>
              </a:solidFill>
              <a:prstDash val="solid"/>
              <a:round/>
            </a:ln>
          </p:spPr>
          <p:txBody>
            <a:bodyPr/>
            <a:lstStyle/>
            <a:p>
              <a:endParaRPr lang="zh-TW" altLang="en-US"/>
            </a:p>
          </p:txBody>
        </p:sp>
        <p:sp>
          <p:nvSpPr>
            <p:cNvPr id="17" name="TextBox 17"/>
            <p:cNvSpPr txBox="1"/>
            <p:nvPr/>
          </p:nvSpPr>
          <p:spPr>
            <a:xfrm>
              <a:off x="0" y="-66675"/>
              <a:ext cx="339318" cy="578503"/>
            </a:xfrm>
            <a:prstGeom prst="rect">
              <a:avLst/>
            </a:prstGeom>
          </p:spPr>
          <p:txBody>
            <a:bodyPr lIns="50800" tIns="50800" rIns="50800" bIns="50800" rtlCol="0" anchor="ctr"/>
            <a:lstStyle/>
            <a:p>
              <a:pPr algn="ctr">
                <a:lnSpc>
                  <a:spcPts val="3500"/>
                </a:lnSpc>
              </a:pPr>
              <a:endParaRPr/>
            </a:p>
          </p:txBody>
        </p:sp>
      </p:grpSp>
      <p:grpSp>
        <p:nvGrpSpPr>
          <p:cNvPr id="18" name="Group 18"/>
          <p:cNvGrpSpPr/>
          <p:nvPr/>
        </p:nvGrpSpPr>
        <p:grpSpPr>
          <a:xfrm>
            <a:off x="7159211" y="7089149"/>
            <a:ext cx="1288348" cy="1943346"/>
            <a:chOff x="0" y="0"/>
            <a:chExt cx="339318" cy="511828"/>
          </a:xfrm>
        </p:grpSpPr>
        <p:sp>
          <p:nvSpPr>
            <p:cNvPr id="19" name="Freeform 19"/>
            <p:cNvSpPr/>
            <p:nvPr/>
          </p:nvSpPr>
          <p:spPr>
            <a:xfrm>
              <a:off x="0" y="0"/>
              <a:ext cx="339318" cy="511828"/>
            </a:xfrm>
            <a:custGeom>
              <a:avLst/>
              <a:gdLst/>
              <a:ahLst/>
              <a:cxnLst/>
              <a:rect l="l" t="t" r="r" b="b"/>
              <a:pathLst>
                <a:path w="339318" h="511828">
                  <a:moveTo>
                    <a:pt x="169659" y="0"/>
                  </a:moveTo>
                  <a:lnTo>
                    <a:pt x="169659" y="0"/>
                  </a:lnTo>
                  <a:cubicBezTo>
                    <a:pt x="214655" y="0"/>
                    <a:pt x="257809" y="17875"/>
                    <a:pt x="289626" y="49692"/>
                  </a:cubicBezTo>
                  <a:cubicBezTo>
                    <a:pt x="321443" y="81509"/>
                    <a:pt x="339318" y="124663"/>
                    <a:pt x="339318" y="169659"/>
                  </a:cubicBezTo>
                  <a:lnTo>
                    <a:pt x="339318" y="342169"/>
                  </a:lnTo>
                  <a:cubicBezTo>
                    <a:pt x="339318" y="435869"/>
                    <a:pt x="263359" y="511828"/>
                    <a:pt x="169659" y="511828"/>
                  </a:cubicBezTo>
                  <a:lnTo>
                    <a:pt x="169659" y="511828"/>
                  </a:lnTo>
                  <a:cubicBezTo>
                    <a:pt x="75959" y="511828"/>
                    <a:pt x="0" y="435869"/>
                    <a:pt x="0" y="342169"/>
                  </a:cubicBezTo>
                  <a:lnTo>
                    <a:pt x="0" y="169659"/>
                  </a:lnTo>
                  <a:cubicBezTo>
                    <a:pt x="0" y="75959"/>
                    <a:pt x="75959" y="0"/>
                    <a:pt x="169659" y="0"/>
                  </a:cubicBezTo>
                  <a:close/>
                </a:path>
              </a:pathLst>
            </a:custGeom>
            <a:solidFill>
              <a:srgbClr val="000000">
                <a:alpha val="0"/>
              </a:srgbClr>
            </a:solidFill>
            <a:ln w="209550" cap="rnd">
              <a:solidFill>
                <a:srgbClr val="2B9EAA"/>
              </a:solidFill>
              <a:prstDash val="solid"/>
              <a:round/>
            </a:ln>
          </p:spPr>
          <p:txBody>
            <a:bodyPr/>
            <a:lstStyle/>
            <a:p>
              <a:endParaRPr lang="zh-TW" altLang="en-US"/>
            </a:p>
          </p:txBody>
        </p:sp>
        <p:sp>
          <p:nvSpPr>
            <p:cNvPr id="20" name="TextBox 20"/>
            <p:cNvSpPr txBox="1"/>
            <p:nvPr/>
          </p:nvSpPr>
          <p:spPr>
            <a:xfrm>
              <a:off x="0" y="-66675"/>
              <a:ext cx="339318" cy="578503"/>
            </a:xfrm>
            <a:prstGeom prst="rect">
              <a:avLst/>
            </a:prstGeom>
          </p:spPr>
          <p:txBody>
            <a:bodyPr lIns="50800" tIns="50800" rIns="50800" bIns="50800" rtlCol="0" anchor="ctr"/>
            <a:lstStyle/>
            <a:p>
              <a:pPr algn="ctr">
                <a:lnSpc>
                  <a:spcPts val="3500"/>
                </a:lnSpc>
              </a:pPr>
              <a:endParaRPr/>
            </a:p>
          </p:txBody>
        </p:sp>
      </p:grpSp>
      <p:grpSp>
        <p:nvGrpSpPr>
          <p:cNvPr id="21" name="Group 21"/>
          <p:cNvGrpSpPr/>
          <p:nvPr/>
        </p:nvGrpSpPr>
        <p:grpSpPr>
          <a:xfrm>
            <a:off x="8272778" y="7089149"/>
            <a:ext cx="1288348" cy="1943346"/>
            <a:chOff x="0" y="0"/>
            <a:chExt cx="339318" cy="511828"/>
          </a:xfrm>
        </p:grpSpPr>
        <p:sp>
          <p:nvSpPr>
            <p:cNvPr id="22" name="Freeform 22"/>
            <p:cNvSpPr/>
            <p:nvPr/>
          </p:nvSpPr>
          <p:spPr>
            <a:xfrm>
              <a:off x="0" y="0"/>
              <a:ext cx="339318" cy="511828"/>
            </a:xfrm>
            <a:custGeom>
              <a:avLst/>
              <a:gdLst/>
              <a:ahLst/>
              <a:cxnLst/>
              <a:rect l="l" t="t" r="r" b="b"/>
              <a:pathLst>
                <a:path w="339318" h="511828">
                  <a:moveTo>
                    <a:pt x="169659" y="0"/>
                  </a:moveTo>
                  <a:lnTo>
                    <a:pt x="169659" y="0"/>
                  </a:lnTo>
                  <a:cubicBezTo>
                    <a:pt x="214655" y="0"/>
                    <a:pt x="257809" y="17875"/>
                    <a:pt x="289626" y="49692"/>
                  </a:cubicBezTo>
                  <a:cubicBezTo>
                    <a:pt x="321443" y="81509"/>
                    <a:pt x="339318" y="124663"/>
                    <a:pt x="339318" y="169659"/>
                  </a:cubicBezTo>
                  <a:lnTo>
                    <a:pt x="339318" y="342169"/>
                  </a:lnTo>
                  <a:cubicBezTo>
                    <a:pt x="339318" y="435869"/>
                    <a:pt x="263359" y="511828"/>
                    <a:pt x="169659" y="511828"/>
                  </a:cubicBezTo>
                  <a:lnTo>
                    <a:pt x="169659" y="511828"/>
                  </a:lnTo>
                  <a:cubicBezTo>
                    <a:pt x="75959" y="511828"/>
                    <a:pt x="0" y="435869"/>
                    <a:pt x="0" y="342169"/>
                  </a:cubicBezTo>
                  <a:lnTo>
                    <a:pt x="0" y="169659"/>
                  </a:lnTo>
                  <a:cubicBezTo>
                    <a:pt x="0" y="75959"/>
                    <a:pt x="75959" y="0"/>
                    <a:pt x="169659" y="0"/>
                  </a:cubicBezTo>
                  <a:close/>
                </a:path>
              </a:pathLst>
            </a:custGeom>
            <a:solidFill>
              <a:srgbClr val="000000">
                <a:alpha val="0"/>
              </a:srgbClr>
            </a:solidFill>
            <a:ln w="209550" cap="rnd">
              <a:solidFill>
                <a:srgbClr val="2B9EAA"/>
              </a:solidFill>
              <a:prstDash val="solid"/>
              <a:round/>
            </a:ln>
          </p:spPr>
          <p:txBody>
            <a:bodyPr/>
            <a:lstStyle/>
            <a:p>
              <a:endParaRPr lang="zh-TW" altLang="en-US"/>
            </a:p>
          </p:txBody>
        </p:sp>
        <p:sp>
          <p:nvSpPr>
            <p:cNvPr id="23" name="TextBox 23"/>
            <p:cNvSpPr txBox="1"/>
            <p:nvPr/>
          </p:nvSpPr>
          <p:spPr>
            <a:xfrm>
              <a:off x="0" y="-66675"/>
              <a:ext cx="339318" cy="578503"/>
            </a:xfrm>
            <a:prstGeom prst="rect">
              <a:avLst/>
            </a:prstGeom>
          </p:spPr>
          <p:txBody>
            <a:bodyPr lIns="50800" tIns="50800" rIns="50800" bIns="50800" rtlCol="0" anchor="ctr"/>
            <a:lstStyle/>
            <a:p>
              <a:pPr algn="ctr">
                <a:lnSpc>
                  <a:spcPts val="3500"/>
                </a:lnSpc>
              </a:pPr>
              <a:endParaRPr/>
            </a:p>
          </p:txBody>
        </p:sp>
      </p:grpSp>
      <p:grpSp>
        <p:nvGrpSpPr>
          <p:cNvPr id="24" name="Group 24"/>
          <p:cNvGrpSpPr/>
          <p:nvPr/>
        </p:nvGrpSpPr>
        <p:grpSpPr>
          <a:xfrm>
            <a:off x="9387329" y="7089149"/>
            <a:ext cx="1288348" cy="1943346"/>
            <a:chOff x="0" y="0"/>
            <a:chExt cx="339318" cy="511828"/>
          </a:xfrm>
        </p:grpSpPr>
        <p:sp>
          <p:nvSpPr>
            <p:cNvPr id="25" name="Freeform 25"/>
            <p:cNvSpPr/>
            <p:nvPr/>
          </p:nvSpPr>
          <p:spPr>
            <a:xfrm>
              <a:off x="0" y="0"/>
              <a:ext cx="339318" cy="511828"/>
            </a:xfrm>
            <a:custGeom>
              <a:avLst/>
              <a:gdLst/>
              <a:ahLst/>
              <a:cxnLst/>
              <a:rect l="l" t="t" r="r" b="b"/>
              <a:pathLst>
                <a:path w="339318" h="511828">
                  <a:moveTo>
                    <a:pt x="169659" y="0"/>
                  </a:moveTo>
                  <a:lnTo>
                    <a:pt x="169659" y="0"/>
                  </a:lnTo>
                  <a:cubicBezTo>
                    <a:pt x="214655" y="0"/>
                    <a:pt x="257809" y="17875"/>
                    <a:pt x="289626" y="49692"/>
                  </a:cubicBezTo>
                  <a:cubicBezTo>
                    <a:pt x="321443" y="81509"/>
                    <a:pt x="339318" y="124663"/>
                    <a:pt x="339318" y="169659"/>
                  </a:cubicBezTo>
                  <a:lnTo>
                    <a:pt x="339318" y="342169"/>
                  </a:lnTo>
                  <a:cubicBezTo>
                    <a:pt x="339318" y="435869"/>
                    <a:pt x="263359" y="511828"/>
                    <a:pt x="169659" y="511828"/>
                  </a:cubicBezTo>
                  <a:lnTo>
                    <a:pt x="169659" y="511828"/>
                  </a:lnTo>
                  <a:cubicBezTo>
                    <a:pt x="75959" y="511828"/>
                    <a:pt x="0" y="435869"/>
                    <a:pt x="0" y="342169"/>
                  </a:cubicBezTo>
                  <a:lnTo>
                    <a:pt x="0" y="169659"/>
                  </a:lnTo>
                  <a:cubicBezTo>
                    <a:pt x="0" y="75959"/>
                    <a:pt x="75959" y="0"/>
                    <a:pt x="169659" y="0"/>
                  </a:cubicBezTo>
                  <a:close/>
                </a:path>
              </a:pathLst>
            </a:custGeom>
            <a:solidFill>
              <a:srgbClr val="000000">
                <a:alpha val="0"/>
              </a:srgbClr>
            </a:solidFill>
            <a:ln w="209550" cap="rnd">
              <a:solidFill>
                <a:srgbClr val="2B9EAA"/>
              </a:solidFill>
              <a:prstDash val="solid"/>
              <a:round/>
            </a:ln>
          </p:spPr>
          <p:txBody>
            <a:bodyPr/>
            <a:lstStyle/>
            <a:p>
              <a:endParaRPr lang="zh-TW" altLang="en-US"/>
            </a:p>
          </p:txBody>
        </p:sp>
        <p:sp>
          <p:nvSpPr>
            <p:cNvPr id="26" name="TextBox 26"/>
            <p:cNvSpPr txBox="1"/>
            <p:nvPr/>
          </p:nvSpPr>
          <p:spPr>
            <a:xfrm>
              <a:off x="0" y="-66675"/>
              <a:ext cx="339318" cy="578503"/>
            </a:xfrm>
            <a:prstGeom prst="rect">
              <a:avLst/>
            </a:prstGeom>
          </p:spPr>
          <p:txBody>
            <a:bodyPr lIns="50800" tIns="50800" rIns="50800" bIns="50800" rtlCol="0" anchor="ctr"/>
            <a:lstStyle/>
            <a:p>
              <a:pPr algn="ctr">
                <a:lnSpc>
                  <a:spcPts val="3500"/>
                </a:lnSpc>
              </a:pPr>
              <a:endParaRPr/>
            </a:p>
          </p:txBody>
        </p:sp>
      </p:grpSp>
      <p:grpSp>
        <p:nvGrpSpPr>
          <p:cNvPr id="27" name="Group 27"/>
          <p:cNvGrpSpPr/>
          <p:nvPr/>
        </p:nvGrpSpPr>
        <p:grpSpPr>
          <a:xfrm>
            <a:off x="10504102" y="7089149"/>
            <a:ext cx="1288348" cy="1943346"/>
            <a:chOff x="0" y="0"/>
            <a:chExt cx="339318" cy="511828"/>
          </a:xfrm>
        </p:grpSpPr>
        <p:sp>
          <p:nvSpPr>
            <p:cNvPr id="28" name="Freeform 28"/>
            <p:cNvSpPr/>
            <p:nvPr/>
          </p:nvSpPr>
          <p:spPr>
            <a:xfrm>
              <a:off x="0" y="0"/>
              <a:ext cx="339318" cy="511828"/>
            </a:xfrm>
            <a:custGeom>
              <a:avLst/>
              <a:gdLst/>
              <a:ahLst/>
              <a:cxnLst/>
              <a:rect l="l" t="t" r="r" b="b"/>
              <a:pathLst>
                <a:path w="339318" h="511828">
                  <a:moveTo>
                    <a:pt x="169659" y="0"/>
                  </a:moveTo>
                  <a:lnTo>
                    <a:pt x="169659" y="0"/>
                  </a:lnTo>
                  <a:cubicBezTo>
                    <a:pt x="214655" y="0"/>
                    <a:pt x="257809" y="17875"/>
                    <a:pt x="289626" y="49692"/>
                  </a:cubicBezTo>
                  <a:cubicBezTo>
                    <a:pt x="321443" y="81509"/>
                    <a:pt x="339318" y="124663"/>
                    <a:pt x="339318" y="169659"/>
                  </a:cubicBezTo>
                  <a:lnTo>
                    <a:pt x="339318" y="342169"/>
                  </a:lnTo>
                  <a:cubicBezTo>
                    <a:pt x="339318" y="435869"/>
                    <a:pt x="263359" y="511828"/>
                    <a:pt x="169659" y="511828"/>
                  </a:cubicBezTo>
                  <a:lnTo>
                    <a:pt x="169659" y="511828"/>
                  </a:lnTo>
                  <a:cubicBezTo>
                    <a:pt x="75959" y="511828"/>
                    <a:pt x="0" y="435869"/>
                    <a:pt x="0" y="342169"/>
                  </a:cubicBezTo>
                  <a:lnTo>
                    <a:pt x="0" y="169659"/>
                  </a:lnTo>
                  <a:cubicBezTo>
                    <a:pt x="0" y="75959"/>
                    <a:pt x="75959" y="0"/>
                    <a:pt x="169659" y="0"/>
                  </a:cubicBezTo>
                  <a:close/>
                </a:path>
              </a:pathLst>
            </a:custGeom>
            <a:solidFill>
              <a:srgbClr val="000000">
                <a:alpha val="0"/>
              </a:srgbClr>
            </a:solidFill>
            <a:ln w="209550" cap="rnd">
              <a:solidFill>
                <a:srgbClr val="2B9EAA"/>
              </a:solidFill>
              <a:prstDash val="solid"/>
              <a:round/>
            </a:ln>
          </p:spPr>
          <p:txBody>
            <a:bodyPr/>
            <a:lstStyle/>
            <a:p>
              <a:endParaRPr lang="zh-TW" altLang="en-US"/>
            </a:p>
          </p:txBody>
        </p:sp>
        <p:sp>
          <p:nvSpPr>
            <p:cNvPr id="29" name="TextBox 29"/>
            <p:cNvSpPr txBox="1"/>
            <p:nvPr/>
          </p:nvSpPr>
          <p:spPr>
            <a:xfrm>
              <a:off x="0" y="-66675"/>
              <a:ext cx="339318" cy="578503"/>
            </a:xfrm>
            <a:prstGeom prst="rect">
              <a:avLst/>
            </a:prstGeom>
          </p:spPr>
          <p:txBody>
            <a:bodyPr lIns="50800" tIns="50800" rIns="50800" bIns="50800" rtlCol="0" anchor="ctr"/>
            <a:lstStyle/>
            <a:p>
              <a:pPr algn="ctr">
                <a:lnSpc>
                  <a:spcPts val="3500"/>
                </a:lnSpc>
              </a:pPr>
              <a:endParaRPr/>
            </a:p>
          </p:txBody>
        </p:sp>
      </p:grpSp>
      <p:grpSp>
        <p:nvGrpSpPr>
          <p:cNvPr id="30" name="Group 30"/>
          <p:cNvGrpSpPr/>
          <p:nvPr/>
        </p:nvGrpSpPr>
        <p:grpSpPr>
          <a:xfrm>
            <a:off x="11617668" y="7089149"/>
            <a:ext cx="1288348" cy="1943346"/>
            <a:chOff x="0" y="0"/>
            <a:chExt cx="339318" cy="511828"/>
          </a:xfrm>
        </p:grpSpPr>
        <p:sp>
          <p:nvSpPr>
            <p:cNvPr id="31" name="Freeform 31"/>
            <p:cNvSpPr/>
            <p:nvPr/>
          </p:nvSpPr>
          <p:spPr>
            <a:xfrm>
              <a:off x="0" y="0"/>
              <a:ext cx="339318" cy="511828"/>
            </a:xfrm>
            <a:custGeom>
              <a:avLst/>
              <a:gdLst/>
              <a:ahLst/>
              <a:cxnLst/>
              <a:rect l="l" t="t" r="r" b="b"/>
              <a:pathLst>
                <a:path w="339318" h="511828">
                  <a:moveTo>
                    <a:pt x="169659" y="0"/>
                  </a:moveTo>
                  <a:lnTo>
                    <a:pt x="169659" y="0"/>
                  </a:lnTo>
                  <a:cubicBezTo>
                    <a:pt x="214655" y="0"/>
                    <a:pt x="257809" y="17875"/>
                    <a:pt x="289626" y="49692"/>
                  </a:cubicBezTo>
                  <a:cubicBezTo>
                    <a:pt x="321443" y="81509"/>
                    <a:pt x="339318" y="124663"/>
                    <a:pt x="339318" y="169659"/>
                  </a:cubicBezTo>
                  <a:lnTo>
                    <a:pt x="339318" y="342169"/>
                  </a:lnTo>
                  <a:cubicBezTo>
                    <a:pt x="339318" y="435869"/>
                    <a:pt x="263359" y="511828"/>
                    <a:pt x="169659" y="511828"/>
                  </a:cubicBezTo>
                  <a:lnTo>
                    <a:pt x="169659" y="511828"/>
                  </a:lnTo>
                  <a:cubicBezTo>
                    <a:pt x="75959" y="511828"/>
                    <a:pt x="0" y="435869"/>
                    <a:pt x="0" y="342169"/>
                  </a:cubicBezTo>
                  <a:lnTo>
                    <a:pt x="0" y="169659"/>
                  </a:lnTo>
                  <a:cubicBezTo>
                    <a:pt x="0" y="75959"/>
                    <a:pt x="75959" y="0"/>
                    <a:pt x="169659" y="0"/>
                  </a:cubicBezTo>
                  <a:close/>
                </a:path>
              </a:pathLst>
            </a:custGeom>
            <a:solidFill>
              <a:srgbClr val="000000">
                <a:alpha val="0"/>
              </a:srgbClr>
            </a:solidFill>
            <a:ln w="209550" cap="rnd">
              <a:solidFill>
                <a:srgbClr val="2B9EAA"/>
              </a:solidFill>
              <a:prstDash val="solid"/>
              <a:round/>
            </a:ln>
          </p:spPr>
          <p:txBody>
            <a:bodyPr/>
            <a:lstStyle/>
            <a:p>
              <a:endParaRPr lang="zh-TW" altLang="en-US"/>
            </a:p>
          </p:txBody>
        </p:sp>
        <p:sp>
          <p:nvSpPr>
            <p:cNvPr id="32" name="TextBox 32"/>
            <p:cNvSpPr txBox="1"/>
            <p:nvPr/>
          </p:nvSpPr>
          <p:spPr>
            <a:xfrm>
              <a:off x="0" y="-66675"/>
              <a:ext cx="339318" cy="578503"/>
            </a:xfrm>
            <a:prstGeom prst="rect">
              <a:avLst/>
            </a:prstGeom>
          </p:spPr>
          <p:txBody>
            <a:bodyPr lIns="50800" tIns="50800" rIns="50800" bIns="50800" rtlCol="0" anchor="ctr"/>
            <a:lstStyle/>
            <a:p>
              <a:pPr algn="ctr">
                <a:lnSpc>
                  <a:spcPts val="3500"/>
                </a:lnSpc>
              </a:pPr>
              <a:endParaRPr/>
            </a:p>
          </p:txBody>
        </p:sp>
      </p:grpSp>
      <p:grpSp>
        <p:nvGrpSpPr>
          <p:cNvPr id="33" name="Group 33"/>
          <p:cNvGrpSpPr/>
          <p:nvPr/>
        </p:nvGrpSpPr>
        <p:grpSpPr>
          <a:xfrm>
            <a:off x="12732219" y="7089149"/>
            <a:ext cx="1288348" cy="1943346"/>
            <a:chOff x="0" y="0"/>
            <a:chExt cx="339318" cy="511828"/>
          </a:xfrm>
        </p:grpSpPr>
        <p:sp>
          <p:nvSpPr>
            <p:cNvPr id="34" name="Freeform 34"/>
            <p:cNvSpPr/>
            <p:nvPr/>
          </p:nvSpPr>
          <p:spPr>
            <a:xfrm>
              <a:off x="0" y="0"/>
              <a:ext cx="339318" cy="511828"/>
            </a:xfrm>
            <a:custGeom>
              <a:avLst/>
              <a:gdLst/>
              <a:ahLst/>
              <a:cxnLst/>
              <a:rect l="l" t="t" r="r" b="b"/>
              <a:pathLst>
                <a:path w="339318" h="511828">
                  <a:moveTo>
                    <a:pt x="169659" y="0"/>
                  </a:moveTo>
                  <a:lnTo>
                    <a:pt x="169659" y="0"/>
                  </a:lnTo>
                  <a:cubicBezTo>
                    <a:pt x="214655" y="0"/>
                    <a:pt x="257809" y="17875"/>
                    <a:pt x="289626" y="49692"/>
                  </a:cubicBezTo>
                  <a:cubicBezTo>
                    <a:pt x="321443" y="81509"/>
                    <a:pt x="339318" y="124663"/>
                    <a:pt x="339318" y="169659"/>
                  </a:cubicBezTo>
                  <a:lnTo>
                    <a:pt x="339318" y="342169"/>
                  </a:lnTo>
                  <a:cubicBezTo>
                    <a:pt x="339318" y="435869"/>
                    <a:pt x="263359" y="511828"/>
                    <a:pt x="169659" y="511828"/>
                  </a:cubicBezTo>
                  <a:lnTo>
                    <a:pt x="169659" y="511828"/>
                  </a:lnTo>
                  <a:cubicBezTo>
                    <a:pt x="75959" y="511828"/>
                    <a:pt x="0" y="435869"/>
                    <a:pt x="0" y="342169"/>
                  </a:cubicBezTo>
                  <a:lnTo>
                    <a:pt x="0" y="169659"/>
                  </a:lnTo>
                  <a:cubicBezTo>
                    <a:pt x="0" y="75959"/>
                    <a:pt x="75959" y="0"/>
                    <a:pt x="169659" y="0"/>
                  </a:cubicBezTo>
                  <a:close/>
                </a:path>
              </a:pathLst>
            </a:custGeom>
            <a:solidFill>
              <a:srgbClr val="000000">
                <a:alpha val="0"/>
              </a:srgbClr>
            </a:solidFill>
            <a:ln w="209550" cap="rnd">
              <a:solidFill>
                <a:srgbClr val="2B9EAA"/>
              </a:solidFill>
              <a:prstDash val="solid"/>
              <a:round/>
            </a:ln>
          </p:spPr>
          <p:txBody>
            <a:bodyPr/>
            <a:lstStyle/>
            <a:p>
              <a:endParaRPr lang="zh-TW" altLang="en-US"/>
            </a:p>
          </p:txBody>
        </p:sp>
        <p:sp>
          <p:nvSpPr>
            <p:cNvPr id="35" name="TextBox 35"/>
            <p:cNvSpPr txBox="1"/>
            <p:nvPr/>
          </p:nvSpPr>
          <p:spPr>
            <a:xfrm>
              <a:off x="0" y="-66675"/>
              <a:ext cx="339318" cy="578503"/>
            </a:xfrm>
            <a:prstGeom prst="rect">
              <a:avLst/>
            </a:prstGeom>
          </p:spPr>
          <p:txBody>
            <a:bodyPr lIns="50800" tIns="50800" rIns="50800" bIns="50800" rtlCol="0" anchor="ctr"/>
            <a:lstStyle/>
            <a:p>
              <a:pPr algn="ctr">
                <a:lnSpc>
                  <a:spcPts val="3500"/>
                </a:lnSpc>
              </a:pPr>
              <a:endParaRPr/>
            </a:p>
          </p:txBody>
        </p:sp>
      </p:grpSp>
      <p:grpSp>
        <p:nvGrpSpPr>
          <p:cNvPr id="36" name="Group 36"/>
          <p:cNvGrpSpPr/>
          <p:nvPr/>
        </p:nvGrpSpPr>
        <p:grpSpPr>
          <a:xfrm>
            <a:off x="13938877" y="7089149"/>
            <a:ext cx="1288348" cy="1943346"/>
            <a:chOff x="0" y="0"/>
            <a:chExt cx="339318" cy="511828"/>
          </a:xfrm>
        </p:grpSpPr>
        <p:sp>
          <p:nvSpPr>
            <p:cNvPr id="37" name="Freeform 37"/>
            <p:cNvSpPr/>
            <p:nvPr/>
          </p:nvSpPr>
          <p:spPr>
            <a:xfrm>
              <a:off x="0" y="0"/>
              <a:ext cx="339318" cy="511828"/>
            </a:xfrm>
            <a:custGeom>
              <a:avLst/>
              <a:gdLst/>
              <a:ahLst/>
              <a:cxnLst/>
              <a:rect l="l" t="t" r="r" b="b"/>
              <a:pathLst>
                <a:path w="339318" h="511828">
                  <a:moveTo>
                    <a:pt x="169659" y="0"/>
                  </a:moveTo>
                  <a:lnTo>
                    <a:pt x="169659" y="0"/>
                  </a:lnTo>
                  <a:cubicBezTo>
                    <a:pt x="214655" y="0"/>
                    <a:pt x="257809" y="17875"/>
                    <a:pt x="289626" y="49692"/>
                  </a:cubicBezTo>
                  <a:cubicBezTo>
                    <a:pt x="321443" y="81509"/>
                    <a:pt x="339318" y="124663"/>
                    <a:pt x="339318" y="169659"/>
                  </a:cubicBezTo>
                  <a:lnTo>
                    <a:pt x="339318" y="342169"/>
                  </a:lnTo>
                  <a:cubicBezTo>
                    <a:pt x="339318" y="435869"/>
                    <a:pt x="263359" y="511828"/>
                    <a:pt x="169659" y="511828"/>
                  </a:cubicBezTo>
                  <a:lnTo>
                    <a:pt x="169659" y="511828"/>
                  </a:lnTo>
                  <a:cubicBezTo>
                    <a:pt x="75959" y="511828"/>
                    <a:pt x="0" y="435869"/>
                    <a:pt x="0" y="342169"/>
                  </a:cubicBezTo>
                  <a:lnTo>
                    <a:pt x="0" y="169659"/>
                  </a:lnTo>
                  <a:cubicBezTo>
                    <a:pt x="0" y="75959"/>
                    <a:pt x="75959" y="0"/>
                    <a:pt x="169659" y="0"/>
                  </a:cubicBezTo>
                  <a:close/>
                </a:path>
              </a:pathLst>
            </a:custGeom>
            <a:solidFill>
              <a:srgbClr val="000000">
                <a:alpha val="0"/>
              </a:srgbClr>
            </a:solidFill>
            <a:ln w="209550" cap="rnd">
              <a:solidFill>
                <a:srgbClr val="2B9EAA"/>
              </a:solidFill>
              <a:prstDash val="solid"/>
              <a:round/>
            </a:ln>
          </p:spPr>
          <p:txBody>
            <a:bodyPr/>
            <a:lstStyle/>
            <a:p>
              <a:endParaRPr lang="zh-TW" altLang="en-US"/>
            </a:p>
          </p:txBody>
        </p:sp>
        <p:sp>
          <p:nvSpPr>
            <p:cNvPr id="38" name="TextBox 38"/>
            <p:cNvSpPr txBox="1"/>
            <p:nvPr/>
          </p:nvSpPr>
          <p:spPr>
            <a:xfrm>
              <a:off x="0" y="-66675"/>
              <a:ext cx="339318" cy="578503"/>
            </a:xfrm>
            <a:prstGeom prst="rect">
              <a:avLst/>
            </a:prstGeom>
          </p:spPr>
          <p:txBody>
            <a:bodyPr lIns="50800" tIns="50800" rIns="50800" bIns="50800" rtlCol="0" anchor="ctr"/>
            <a:lstStyle/>
            <a:p>
              <a:pPr algn="ctr">
                <a:lnSpc>
                  <a:spcPts val="3500"/>
                </a:lnSpc>
              </a:pPr>
              <a:endParaRPr/>
            </a:p>
          </p:txBody>
        </p:sp>
      </p:grpSp>
      <p:grpSp>
        <p:nvGrpSpPr>
          <p:cNvPr id="39" name="Group 39"/>
          <p:cNvGrpSpPr/>
          <p:nvPr/>
        </p:nvGrpSpPr>
        <p:grpSpPr>
          <a:xfrm>
            <a:off x="3810808" y="3824955"/>
            <a:ext cx="1288348" cy="1943346"/>
            <a:chOff x="0" y="0"/>
            <a:chExt cx="339318" cy="511828"/>
          </a:xfrm>
        </p:grpSpPr>
        <p:sp>
          <p:nvSpPr>
            <p:cNvPr id="40" name="Freeform 40"/>
            <p:cNvSpPr/>
            <p:nvPr/>
          </p:nvSpPr>
          <p:spPr>
            <a:xfrm>
              <a:off x="0" y="0"/>
              <a:ext cx="339318" cy="511828"/>
            </a:xfrm>
            <a:custGeom>
              <a:avLst/>
              <a:gdLst/>
              <a:ahLst/>
              <a:cxnLst/>
              <a:rect l="l" t="t" r="r" b="b"/>
              <a:pathLst>
                <a:path w="339318" h="511828">
                  <a:moveTo>
                    <a:pt x="169659" y="0"/>
                  </a:moveTo>
                  <a:lnTo>
                    <a:pt x="169659" y="0"/>
                  </a:lnTo>
                  <a:cubicBezTo>
                    <a:pt x="214655" y="0"/>
                    <a:pt x="257809" y="17875"/>
                    <a:pt x="289626" y="49692"/>
                  </a:cubicBezTo>
                  <a:cubicBezTo>
                    <a:pt x="321443" y="81509"/>
                    <a:pt x="339318" y="124663"/>
                    <a:pt x="339318" y="169659"/>
                  </a:cubicBezTo>
                  <a:lnTo>
                    <a:pt x="339318" y="342169"/>
                  </a:lnTo>
                  <a:cubicBezTo>
                    <a:pt x="339318" y="435869"/>
                    <a:pt x="263359" y="511828"/>
                    <a:pt x="169659" y="511828"/>
                  </a:cubicBezTo>
                  <a:lnTo>
                    <a:pt x="169659" y="511828"/>
                  </a:lnTo>
                  <a:cubicBezTo>
                    <a:pt x="75959" y="511828"/>
                    <a:pt x="0" y="435869"/>
                    <a:pt x="0" y="342169"/>
                  </a:cubicBezTo>
                  <a:lnTo>
                    <a:pt x="0" y="169659"/>
                  </a:lnTo>
                  <a:cubicBezTo>
                    <a:pt x="0" y="75959"/>
                    <a:pt x="75959" y="0"/>
                    <a:pt x="169659" y="0"/>
                  </a:cubicBezTo>
                  <a:close/>
                </a:path>
              </a:pathLst>
            </a:custGeom>
            <a:solidFill>
              <a:srgbClr val="000000">
                <a:alpha val="0"/>
              </a:srgbClr>
            </a:solidFill>
            <a:ln w="209550" cap="rnd">
              <a:solidFill>
                <a:srgbClr val="2B9EAA"/>
              </a:solidFill>
              <a:prstDash val="solid"/>
              <a:round/>
            </a:ln>
          </p:spPr>
          <p:txBody>
            <a:bodyPr/>
            <a:lstStyle/>
            <a:p>
              <a:endParaRPr lang="zh-TW" altLang="en-US"/>
            </a:p>
          </p:txBody>
        </p:sp>
        <p:sp>
          <p:nvSpPr>
            <p:cNvPr id="41" name="TextBox 41"/>
            <p:cNvSpPr txBox="1"/>
            <p:nvPr/>
          </p:nvSpPr>
          <p:spPr>
            <a:xfrm>
              <a:off x="0" y="-66675"/>
              <a:ext cx="339318" cy="578503"/>
            </a:xfrm>
            <a:prstGeom prst="rect">
              <a:avLst/>
            </a:prstGeom>
          </p:spPr>
          <p:txBody>
            <a:bodyPr lIns="50800" tIns="50800" rIns="50800" bIns="50800" rtlCol="0" anchor="ctr"/>
            <a:lstStyle/>
            <a:p>
              <a:pPr algn="ctr">
                <a:lnSpc>
                  <a:spcPts val="3500"/>
                </a:lnSpc>
              </a:pPr>
              <a:endParaRPr/>
            </a:p>
          </p:txBody>
        </p:sp>
      </p:grpSp>
      <p:grpSp>
        <p:nvGrpSpPr>
          <p:cNvPr id="42" name="Group 42"/>
          <p:cNvGrpSpPr/>
          <p:nvPr/>
        </p:nvGrpSpPr>
        <p:grpSpPr>
          <a:xfrm>
            <a:off x="5014725" y="3824955"/>
            <a:ext cx="1288348" cy="1943346"/>
            <a:chOff x="0" y="0"/>
            <a:chExt cx="339318" cy="511828"/>
          </a:xfrm>
        </p:grpSpPr>
        <p:sp>
          <p:nvSpPr>
            <p:cNvPr id="43" name="Freeform 43"/>
            <p:cNvSpPr/>
            <p:nvPr/>
          </p:nvSpPr>
          <p:spPr>
            <a:xfrm>
              <a:off x="0" y="0"/>
              <a:ext cx="339318" cy="511828"/>
            </a:xfrm>
            <a:custGeom>
              <a:avLst/>
              <a:gdLst/>
              <a:ahLst/>
              <a:cxnLst/>
              <a:rect l="l" t="t" r="r" b="b"/>
              <a:pathLst>
                <a:path w="339318" h="511828">
                  <a:moveTo>
                    <a:pt x="169659" y="0"/>
                  </a:moveTo>
                  <a:lnTo>
                    <a:pt x="169659" y="0"/>
                  </a:lnTo>
                  <a:cubicBezTo>
                    <a:pt x="214655" y="0"/>
                    <a:pt x="257809" y="17875"/>
                    <a:pt x="289626" y="49692"/>
                  </a:cubicBezTo>
                  <a:cubicBezTo>
                    <a:pt x="321443" y="81509"/>
                    <a:pt x="339318" y="124663"/>
                    <a:pt x="339318" y="169659"/>
                  </a:cubicBezTo>
                  <a:lnTo>
                    <a:pt x="339318" y="342169"/>
                  </a:lnTo>
                  <a:cubicBezTo>
                    <a:pt x="339318" y="435869"/>
                    <a:pt x="263359" y="511828"/>
                    <a:pt x="169659" y="511828"/>
                  </a:cubicBezTo>
                  <a:lnTo>
                    <a:pt x="169659" y="511828"/>
                  </a:lnTo>
                  <a:cubicBezTo>
                    <a:pt x="75959" y="511828"/>
                    <a:pt x="0" y="435869"/>
                    <a:pt x="0" y="342169"/>
                  </a:cubicBezTo>
                  <a:lnTo>
                    <a:pt x="0" y="169659"/>
                  </a:lnTo>
                  <a:cubicBezTo>
                    <a:pt x="0" y="75959"/>
                    <a:pt x="75959" y="0"/>
                    <a:pt x="169659" y="0"/>
                  </a:cubicBezTo>
                  <a:close/>
                </a:path>
              </a:pathLst>
            </a:custGeom>
            <a:solidFill>
              <a:srgbClr val="000000">
                <a:alpha val="0"/>
              </a:srgbClr>
            </a:solidFill>
            <a:ln w="209550" cap="rnd">
              <a:solidFill>
                <a:srgbClr val="2B9EAA"/>
              </a:solidFill>
              <a:prstDash val="solid"/>
              <a:round/>
            </a:ln>
          </p:spPr>
          <p:txBody>
            <a:bodyPr/>
            <a:lstStyle/>
            <a:p>
              <a:endParaRPr lang="zh-TW" altLang="en-US"/>
            </a:p>
          </p:txBody>
        </p:sp>
        <p:sp>
          <p:nvSpPr>
            <p:cNvPr id="44" name="TextBox 44"/>
            <p:cNvSpPr txBox="1"/>
            <p:nvPr/>
          </p:nvSpPr>
          <p:spPr>
            <a:xfrm>
              <a:off x="0" y="-66675"/>
              <a:ext cx="339318" cy="578503"/>
            </a:xfrm>
            <a:prstGeom prst="rect">
              <a:avLst/>
            </a:prstGeom>
          </p:spPr>
          <p:txBody>
            <a:bodyPr lIns="50800" tIns="50800" rIns="50800" bIns="50800" rtlCol="0" anchor="ctr"/>
            <a:lstStyle/>
            <a:p>
              <a:pPr algn="ctr">
                <a:lnSpc>
                  <a:spcPts val="3500"/>
                </a:lnSpc>
              </a:pPr>
              <a:endParaRPr/>
            </a:p>
          </p:txBody>
        </p:sp>
      </p:grpSp>
      <p:grpSp>
        <p:nvGrpSpPr>
          <p:cNvPr id="45" name="Group 45"/>
          <p:cNvGrpSpPr/>
          <p:nvPr/>
        </p:nvGrpSpPr>
        <p:grpSpPr>
          <a:xfrm>
            <a:off x="13671346" y="3824955"/>
            <a:ext cx="1288348" cy="1943346"/>
            <a:chOff x="0" y="0"/>
            <a:chExt cx="339318" cy="511828"/>
          </a:xfrm>
        </p:grpSpPr>
        <p:sp>
          <p:nvSpPr>
            <p:cNvPr id="46" name="Freeform 46"/>
            <p:cNvSpPr/>
            <p:nvPr/>
          </p:nvSpPr>
          <p:spPr>
            <a:xfrm>
              <a:off x="0" y="0"/>
              <a:ext cx="339318" cy="511828"/>
            </a:xfrm>
            <a:custGeom>
              <a:avLst/>
              <a:gdLst/>
              <a:ahLst/>
              <a:cxnLst/>
              <a:rect l="l" t="t" r="r" b="b"/>
              <a:pathLst>
                <a:path w="339318" h="511828">
                  <a:moveTo>
                    <a:pt x="169659" y="0"/>
                  </a:moveTo>
                  <a:lnTo>
                    <a:pt x="169659" y="0"/>
                  </a:lnTo>
                  <a:cubicBezTo>
                    <a:pt x="214655" y="0"/>
                    <a:pt x="257809" y="17875"/>
                    <a:pt x="289626" y="49692"/>
                  </a:cubicBezTo>
                  <a:cubicBezTo>
                    <a:pt x="321443" y="81509"/>
                    <a:pt x="339318" y="124663"/>
                    <a:pt x="339318" y="169659"/>
                  </a:cubicBezTo>
                  <a:lnTo>
                    <a:pt x="339318" y="342169"/>
                  </a:lnTo>
                  <a:cubicBezTo>
                    <a:pt x="339318" y="435869"/>
                    <a:pt x="263359" y="511828"/>
                    <a:pt x="169659" y="511828"/>
                  </a:cubicBezTo>
                  <a:lnTo>
                    <a:pt x="169659" y="511828"/>
                  </a:lnTo>
                  <a:cubicBezTo>
                    <a:pt x="75959" y="511828"/>
                    <a:pt x="0" y="435869"/>
                    <a:pt x="0" y="342169"/>
                  </a:cubicBezTo>
                  <a:lnTo>
                    <a:pt x="0" y="169659"/>
                  </a:lnTo>
                  <a:cubicBezTo>
                    <a:pt x="0" y="75959"/>
                    <a:pt x="75959" y="0"/>
                    <a:pt x="169659" y="0"/>
                  </a:cubicBezTo>
                  <a:close/>
                </a:path>
              </a:pathLst>
            </a:custGeom>
            <a:solidFill>
              <a:srgbClr val="000000">
                <a:alpha val="0"/>
              </a:srgbClr>
            </a:solidFill>
            <a:ln w="209550" cap="rnd">
              <a:solidFill>
                <a:srgbClr val="2B9EAA"/>
              </a:solidFill>
              <a:prstDash val="solid"/>
              <a:round/>
            </a:ln>
          </p:spPr>
          <p:txBody>
            <a:bodyPr/>
            <a:lstStyle/>
            <a:p>
              <a:endParaRPr lang="zh-TW" altLang="en-US"/>
            </a:p>
          </p:txBody>
        </p:sp>
        <p:sp>
          <p:nvSpPr>
            <p:cNvPr id="47" name="TextBox 47"/>
            <p:cNvSpPr txBox="1"/>
            <p:nvPr/>
          </p:nvSpPr>
          <p:spPr>
            <a:xfrm>
              <a:off x="0" y="-66675"/>
              <a:ext cx="339318" cy="578503"/>
            </a:xfrm>
            <a:prstGeom prst="rect">
              <a:avLst/>
            </a:prstGeom>
          </p:spPr>
          <p:txBody>
            <a:bodyPr lIns="50800" tIns="50800" rIns="50800" bIns="50800" rtlCol="0" anchor="ctr"/>
            <a:lstStyle/>
            <a:p>
              <a:pPr algn="ctr">
                <a:lnSpc>
                  <a:spcPts val="3500"/>
                </a:lnSpc>
              </a:pPr>
              <a:endParaRPr/>
            </a:p>
          </p:txBody>
        </p:sp>
      </p:grpSp>
      <p:grpSp>
        <p:nvGrpSpPr>
          <p:cNvPr id="48" name="Group 48"/>
          <p:cNvGrpSpPr/>
          <p:nvPr/>
        </p:nvGrpSpPr>
        <p:grpSpPr>
          <a:xfrm>
            <a:off x="8827587" y="5768300"/>
            <a:ext cx="1119484" cy="1168603"/>
            <a:chOff x="0" y="0"/>
            <a:chExt cx="812800" cy="848462"/>
          </a:xfrm>
        </p:grpSpPr>
        <p:sp>
          <p:nvSpPr>
            <p:cNvPr id="49" name="Freeform 49"/>
            <p:cNvSpPr/>
            <p:nvPr/>
          </p:nvSpPr>
          <p:spPr>
            <a:xfrm>
              <a:off x="0" y="0"/>
              <a:ext cx="812800" cy="848462"/>
            </a:xfrm>
            <a:custGeom>
              <a:avLst/>
              <a:gdLst/>
              <a:ahLst/>
              <a:cxnLst/>
              <a:rect l="l" t="t" r="r" b="b"/>
              <a:pathLst>
                <a:path w="812800" h="848462">
                  <a:moveTo>
                    <a:pt x="406400" y="848462"/>
                  </a:moveTo>
                  <a:lnTo>
                    <a:pt x="0" y="442062"/>
                  </a:lnTo>
                  <a:lnTo>
                    <a:pt x="203200" y="442062"/>
                  </a:lnTo>
                  <a:lnTo>
                    <a:pt x="203200" y="0"/>
                  </a:lnTo>
                  <a:lnTo>
                    <a:pt x="609600" y="0"/>
                  </a:lnTo>
                  <a:lnTo>
                    <a:pt x="609600" y="442062"/>
                  </a:lnTo>
                  <a:lnTo>
                    <a:pt x="812800" y="442062"/>
                  </a:lnTo>
                  <a:lnTo>
                    <a:pt x="406400" y="848462"/>
                  </a:lnTo>
                  <a:close/>
                </a:path>
              </a:pathLst>
            </a:custGeom>
            <a:solidFill>
              <a:srgbClr val="9B4819"/>
            </a:solidFill>
          </p:spPr>
          <p:txBody>
            <a:bodyPr/>
            <a:lstStyle/>
            <a:p>
              <a:endParaRPr lang="zh-TW" altLang="en-US"/>
            </a:p>
          </p:txBody>
        </p:sp>
        <p:sp>
          <p:nvSpPr>
            <p:cNvPr id="50" name="TextBox 50"/>
            <p:cNvSpPr txBox="1"/>
            <p:nvPr/>
          </p:nvSpPr>
          <p:spPr>
            <a:xfrm>
              <a:off x="203200" y="-66675"/>
              <a:ext cx="406400" cy="813537"/>
            </a:xfrm>
            <a:prstGeom prst="rect">
              <a:avLst/>
            </a:prstGeom>
          </p:spPr>
          <p:txBody>
            <a:bodyPr lIns="50800" tIns="50800" rIns="50800" bIns="50800" rtlCol="0" anchor="ctr"/>
            <a:lstStyle/>
            <a:p>
              <a:pPr algn="ctr">
                <a:lnSpc>
                  <a:spcPts val="3500"/>
                </a:lnSpc>
              </a:pPr>
              <a:endParaRPr/>
            </a:p>
          </p:txBody>
        </p:sp>
      </p:grpSp>
      <p:sp>
        <p:nvSpPr>
          <p:cNvPr id="51" name="TextBox 51"/>
          <p:cNvSpPr txBox="1"/>
          <p:nvPr/>
        </p:nvSpPr>
        <p:spPr>
          <a:xfrm>
            <a:off x="5114354" y="6851024"/>
            <a:ext cx="915417" cy="2016829"/>
          </a:xfrm>
          <a:prstGeom prst="rect">
            <a:avLst/>
          </a:prstGeom>
        </p:spPr>
        <p:txBody>
          <a:bodyPr lIns="0" tIns="0" rIns="0" bIns="0" rtlCol="0" anchor="t">
            <a:spAutoFit/>
          </a:bodyPr>
          <a:lstStyle/>
          <a:p>
            <a:pPr algn="ctr">
              <a:lnSpc>
                <a:spcPts val="16408"/>
              </a:lnSpc>
              <a:spcBef>
                <a:spcPct val="0"/>
              </a:spcBef>
            </a:pPr>
            <a:r>
              <a:rPr lang="en-US" sz="11720" spc="703">
                <a:solidFill>
                  <a:srgbClr val="FF0000"/>
                </a:solidFill>
                <a:latin typeface="Noto Sans T Chinese"/>
                <a:ea typeface="Noto Sans T Chinese"/>
                <a:cs typeface="Noto Sans T Chinese"/>
                <a:sym typeface="Noto Sans T Chinese"/>
              </a:rPr>
              <a:t>1</a:t>
            </a:r>
          </a:p>
        </p:txBody>
      </p:sp>
      <p:sp>
        <p:nvSpPr>
          <p:cNvPr id="52" name="TextBox 52"/>
          <p:cNvSpPr txBox="1"/>
          <p:nvPr/>
        </p:nvSpPr>
        <p:spPr>
          <a:xfrm>
            <a:off x="4012471" y="6851024"/>
            <a:ext cx="915417" cy="2016829"/>
          </a:xfrm>
          <a:prstGeom prst="rect">
            <a:avLst/>
          </a:prstGeom>
        </p:spPr>
        <p:txBody>
          <a:bodyPr lIns="0" tIns="0" rIns="0" bIns="0" rtlCol="0" anchor="t">
            <a:spAutoFit/>
          </a:bodyPr>
          <a:lstStyle/>
          <a:p>
            <a:pPr algn="ctr">
              <a:lnSpc>
                <a:spcPts val="16408"/>
              </a:lnSpc>
              <a:spcBef>
                <a:spcPct val="0"/>
              </a:spcBef>
            </a:pPr>
            <a:r>
              <a:rPr lang="en-US" sz="11720" spc="703">
                <a:solidFill>
                  <a:srgbClr val="FF0000"/>
                </a:solidFill>
                <a:latin typeface="Noto Sans T Chinese"/>
                <a:ea typeface="Noto Sans T Chinese"/>
                <a:cs typeface="Noto Sans T Chinese"/>
                <a:sym typeface="Noto Sans T Chinese"/>
              </a:rPr>
              <a:t>1</a:t>
            </a:r>
          </a:p>
        </p:txBody>
      </p:sp>
      <p:sp>
        <p:nvSpPr>
          <p:cNvPr id="53" name="TextBox 53"/>
          <p:cNvSpPr txBox="1"/>
          <p:nvPr/>
        </p:nvSpPr>
        <p:spPr>
          <a:xfrm>
            <a:off x="6807260" y="1454104"/>
            <a:ext cx="11095632" cy="645138"/>
          </a:xfrm>
          <a:prstGeom prst="rect">
            <a:avLst/>
          </a:prstGeom>
        </p:spPr>
        <p:txBody>
          <a:bodyPr lIns="0" tIns="0" rIns="0" bIns="0" rtlCol="0" anchor="t">
            <a:spAutoFit/>
          </a:bodyPr>
          <a:lstStyle/>
          <a:p>
            <a:pPr algn="r">
              <a:lnSpc>
                <a:spcPts val="5392"/>
              </a:lnSpc>
              <a:spcBef>
                <a:spcPct val="0"/>
              </a:spcBef>
            </a:pPr>
            <a:r>
              <a:rPr lang="en-US" sz="3851" spc="231">
                <a:solidFill>
                  <a:srgbClr val="9B4819"/>
                </a:solidFill>
                <a:latin typeface="Noto Sans T Chinese"/>
                <a:ea typeface="Noto Sans T Chinese"/>
                <a:cs typeface="Noto Sans T Chinese"/>
                <a:sym typeface="Noto Sans T Chinese"/>
              </a:rPr>
              <a:t>-WRITE BACK AFTER ALL BITS ARE FINISHED</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AutoShape 2"/>
          <p:cNvSpPr/>
          <p:nvPr/>
        </p:nvSpPr>
        <p:spPr>
          <a:xfrm flipV="1">
            <a:off x="654168" y="546146"/>
            <a:ext cx="16230600" cy="77057"/>
          </a:xfrm>
          <a:prstGeom prst="line">
            <a:avLst/>
          </a:prstGeom>
          <a:ln w="19050" cap="flat">
            <a:solidFill>
              <a:srgbClr val="BD8F53"/>
            </a:solidFill>
            <a:prstDash val="solid"/>
            <a:headEnd type="none" w="sm" len="sm"/>
            <a:tailEnd type="none" w="sm" len="sm"/>
          </a:ln>
        </p:spPr>
        <p:txBody>
          <a:bodyPr/>
          <a:lstStyle/>
          <a:p>
            <a:endParaRPr lang="zh-TW" altLang="en-US"/>
          </a:p>
        </p:txBody>
      </p:sp>
      <p:sp>
        <p:nvSpPr>
          <p:cNvPr id="3" name="TextBox 3"/>
          <p:cNvSpPr txBox="1"/>
          <p:nvPr/>
        </p:nvSpPr>
        <p:spPr>
          <a:xfrm>
            <a:off x="654168" y="661303"/>
            <a:ext cx="10710219" cy="859476"/>
          </a:xfrm>
          <a:prstGeom prst="rect">
            <a:avLst/>
          </a:prstGeom>
        </p:spPr>
        <p:txBody>
          <a:bodyPr lIns="0" tIns="0" rIns="0" bIns="0" rtlCol="0" anchor="t">
            <a:spAutoFit/>
          </a:bodyPr>
          <a:lstStyle/>
          <a:p>
            <a:pPr marL="0" lvl="0" indent="0" algn="l">
              <a:lnSpc>
                <a:spcPts val="6628"/>
              </a:lnSpc>
              <a:spcBef>
                <a:spcPct val="0"/>
              </a:spcBef>
            </a:pPr>
            <a:r>
              <a:rPr lang="en-US" sz="5918">
                <a:solidFill>
                  <a:srgbClr val="9B4819"/>
                </a:solidFill>
                <a:latin typeface="芫荽"/>
                <a:ea typeface="芫荽"/>
                <a:cs typeface="芫荽"/>
                <a:sym typeface="芫荽"/>
              </a:rPr>
              <a:t>Implementation and Analysis</a:t>
            </a:r>
          </a:p>
        </p:txBody>
      </p:sp>
      <p:grpSp>
        <p:nvGrpSpPr>
          <p:cNvPr id="4" name="Group 4"/>
          <p:cNvGrpSpPr/>
          <p:nvPr/>
        </p:nvGrpSpPr>
        <p:grpSpPr>
          <a:xfrm>
            <a:off x="5096752" y="2656352"/>
            <a:ext cx="1119484" cy="1168603"/>
            <a:chOff x="0" y="0"/>
            <a:chExt cx="812800" cy="848462"/>
          </a:xfrm>
        </p:grpSpPr>
        <p:sp>
          <p:nvSpPr>
            <p:cNvPr id="5" name="Freeform 5"/>
            <p:cNvSpPr/>
            <p:nvPr/>
          </p:nvSpPr>
          <p:spPr>
            <a:xfrm>
              <a:off x="0" y="0"/>
              <a:ext cx="812800" cy="848462"/>
            </a:xfrm>
            <a:custGeom>
              <a:avLst/>
              <a:gdLst/>
              <a:ahLst/>
              <a:cxnLst/>
              <a:rect l="l" t="t" r="r" b="b"/>
              <a:pathLst>
                <a:path w="812800" h="848462">
                  <a:moveTo>
                    <a:pt x="406400" y="848462"/>
                  </a:moveTo>
                  <a:lnTo>
                    <a:pt x="0" y="442062"/>
                  </a:lnTo>
                  <a:lnTo>
                    <a:pt x="203200" y="442062"/>
                  </a:lnTo>
                  <a:lnTo>
                    <a:pt x="203200" y="0"/>
                  </a:lnTo>
                  <a:lnTo>
                    <a:pt x="609600" y="0"/>
                  </a:lnTo>
                  <a:lnTo>
                    <a:pt x="609600" y="442062"/>
                  </a:lnTo>
                  <a:lnTo>
                    <a:pt x="812800" y="442062"/>
                  </a:lnTo>
                  <a:lnTo>
                    <a:pt x="406400" y="848462"/>
                  </a:lnTo>
                  <a:close/>
                </a:path>
              </a:pathLst>
            </a:custGeom>
            <a:solidFill>
              <a:srgbClr val="2B9EAA"/>
            </a:solidFill>
          </p:spPr>
          <p:txBody>
            <a:bodyPr/>
            <a:lstStyle/>
            <a:p>
              <a:endParaRPr lang="zh-TW" altLang="en-US"/>
            </a:p>
          </p:txBody>
        </p:sp>
        <p:sp>
          <p:nvSpPr>
            <p:cNvPr id="6" name="TextBox 6"/>
            <p:cNvSpPr txBox="1"/>
            <p:nvPr/>
          </p:nvSpPr>
          <p:spPr>
            <a:xfrm>
              <a:off x="203200" y="-66675"/>
              <a:ext cx="406400" cy="813537"/>
            </a:xfrm>
            <a:prstGeom prst="rect">
              <a:avLst/>
            </a:prstGeom>
          </p:spPr>
          <p:txBody>
            <a:bodyPr lIns="50800" tIns="50800" rIns="50800" bIns="50800" rtlCol="0" anchor="ctr"/>
            <a:lstStyle/>
            <a:p>
              <a:pPr algn="ctr">
                <a:lnSpc>
                  <a:spcPts val="3500"/>
                </a:lnSpc>
              </a:pPr>
              <a:endParaRPr/>
            </a:p>
          </p:txBody>
        </p:sp>
      </p:grpSp>
      <p:sp>
        <p:nvSpPr>
          <p:cNvPr id="7" name="TextBox 7"/>
          <p:cNvSpPr txBox="1"/>
          <p:nvPr/>
        </p:nvSpPr>
        <p:spPr>
          <a:xfrm>
            <a:off x="2970804" y="3403243"/>
            <a:ext cx="12833050" cy="2364903"/>
          </a:xfrm>
          <a:prstGeom prst="rect">
            <a:avLst/>
          </a:prstGeom>
        </p:spPr>
        <p:txBody>
          <a:bodyPr lIns="0" tIns="0" rIns="0" bIns="0" rtlCol="0" anchor="t">
            <a:spAutoFit/>
          </a:bodyPr>
          <a:lstStyle/>
          <a:p>
            <a:pPr algn="ctr">
              <a:lnSpc>
                <a:spcPts val="19278"/>
              </a:lnSpc>
              <a:spcBef>
                <a:spcPct val="0"/>
              </a:spcBef>
            </a:pPr>
            <a:r>
              <a:rPr lang="en-US" sz="13770" spc="826">
                <a:solidFill>
                  <a:srgbClr val="9B4819"/>
                </a:solidFill>
                <a:latin typeface="Noto Sans T Chinese"/>
                <a:ea typeface="Noto Sans T Chinese"/>
                <a:cs typeface="Noto Sans T Chinese"/>
                <a:sym typeface="Noto Sans T Chinese"/>
              </a:rPr>
              <a:t>1000000001</a:t>
            </a:r>
          </a:p>
        </p:txBody>
      </p:sp>
      <p:grpSp>
        <p:nvGrpSpPr>
          <p:cNvPr id="8" name="Group 8"/>
          <p:cNvGrpSpPr/>
          <p:nvPr/>
        </p:nvGrpSpPr>
        <p:grpSpPr>
          <a:xfrm>
            <a:off x="3810808" y="7089149"/>
            <a:ext cx="1288348" cy="1943346"/>
            <a:chOff x="0" y="0"/>
            <a:chExt cx="339318" cy="511828"/>
          </a:xfrm>
        </p:grpSpPr>
        <p:sp>
          <p:nvSpPr>
            <p:cNvPr id="9" name="Freeform 9"/>
            <p:cNvSpPr/>
            <p:nvPr/>
          </p:nvSpPr>
          <p:spPr>
            <a:xfrm>
              <a:off x="0" y="0"/>
              <a:ext cx="339318" cy="511828"/>
            </a:xfrm>
            <a:custGeom>
              <a:avLst/>
              <a:gdLst/>
              <a:ahLst/>
              <a:cxnLst/>
              <a:rect l="l" t="t" r="r" b="b"/>
              <a:pathLst>
                <a:path w="339318" h="511828">
                  <a:moveTo>
                    <a:pt x="169659" y="0"/>
                  </a:moveTo>
                  <a:lnTo>
                    <a:pt x="169659" y="0"/>
                  </a:lnTo>
                  <a:cubicBezTo>
                    <a:pt x="214655" y="0"/>
                    <a:pt x="257809" y="17875"/>
                    <a:pt x="289626" y="49692"/>
                  </a:cubicBezTo>
                  <a:cubicBezTo>
                    <a:pt x="321443" y="81509"/>
                    <a:pt x="339318" y="124663"/>
                    <a:pt x="339318" y="169659"/>
                  </a:cubicBezTo>
                  <a:lnTo>
                    <a:pt x="339318" y="342169"/>
                  </a:lnTo>
                  <a:cubicBezTo>
                    <a:pt x="339318" y="435869"/>
                    <a:pt x="263359" y="511828"/>
                    <a:pt x="169659" y="511828"/>
                  </a:cubicBezTo>
                  <a:lnTo>
                    <a:pt x="169659" y="511828"/>
                  </a:lnTo>
                  <a:cubicBezTo>
                    <a:pt x="75959" y="511828"/>
                    <a:pt x="0" y="435869"/>
                    <a:pt x="0" y="342169"/>
                  </a:cubicBezTo>
                  <a:lnTo>
                    <a:pt x="0" y="169659"/>
                  </a:lnTo>
                  <a:cubicBezTo>
                    <a:pt x="0" y="75959"/>
                    <a:pt x="75959" y="0"/>
                    <a:pt x="169659" y="0"/>
                  </a:cubicBezTo>
                  <a:close/>
                </a:path>
              </a:pathLst>
            </a:custGeom>
            <a:solidFill>
              <a:srgbClr val="000000">
                <a:alpha val="0"/>
              </a:srgbClr>
            </a:solidFill>
            <a:ln w="209550" cap="rnd">
              <a:solidFill>
                <a:srgbClr val="2B9EAA"/>
              </a:solidFill>
              <a:prstDash val="solid"/>
              <a:round/>
            </a:ln>
          </p:spPr>
          <p:txBody>
            <a:bodyPr/>
            <a:lstStyle/>
            <a:p>
              <a:endParaRPr lang="zh-TW" altLang="en-US"/>
            </a:p>
          </p:txBody>
        </p:sp>
        <p:sp>
          <p:nvSpPr>
            <p:cNvPr id="10" name="TextBox 10"/>
            <p:cNvSpPr txBox="1"/>
            <p:nvPr/>
          </p:nvSpPr>
          <p:spPr>
            <a:xfrm>
              <a:off x="0" y="-66675"/>
              <a:ext cx="339318" cy="578503"/>
            </a:xfrm>
            <a:prstGeom prst="rect">
              <a:avLst/>
            </a:prstGeom>
          </p:spPr>
          <p:txBody>
            <a:bodyPr lIns="50800" tIns="50800" rIns="50800" bIns="50800" rtlCol="0" anchor="ctr"/>
            <a:lstStyle/>
            <a:p>
              <a:pPr algn="ctr">
                <a:lnSpc>
                  <a:spcPts val="3500"/>
                </a:lnSpc>
              </a:pPr>
              <a:endParaRPr/>
            </a:p>
          </p:txBody>
        </p:sp>
      </p:grpSp>
      <p:grpSp>
        <p:nvGrpSpPr>
          <p:cNvPr id="11" name="Group 11"/>
          <p:cNvGrpSpPr/>
          <p:nvPr/>
        </p:nvGrpSpPr>
        <p:grpSpPr>
          <a:xfrm>
            <a:off x="6038926" y="7089149"/>
            <a:ext cx="1288348" cy="1943346"/>
            <a:chOff x="0" y="0"/>
            <a:chExt cx="339318" cy="511828"/>
          </a:xfrm>
        </p:grpSpPr>
        <p:sp>
          <p:nvSpPr>
            <p:cNvPr id="12" name="Freeform 12"/>
            <p:cNvSpPr/>
            <p:nvPr/>
          </p:nvSpPr>
          <p:spPr>
            <a:xfrm>
              <a:off x="0" y="0"/>
              <a:ext cx="339318" cy="511828"/>
            </a:xfrm>
            <a:custGeom>
              <a:avLst/>
              <a:gdLst/>
              <a:ahLst/>
              <a:cxnLst/>
              <a:rect l="l" t="t" r="r" b="b"/>
              <a:pathLst>
                <a:path w="339318" h="511828">
                  <a:moveTo>
                    <a:pt x="169659" y="0"/>
                  </a:moveTo>
                  <a:lnTo>
                    <a:pt x="169659" y="0"/>
                  </a:lnTo>
                  <a:cubicBezTo>
                    <a:pt x="214655" y="0"/>
                    <a:pt x="257809" y="17875"/>
                    <a:pt x="289626" y="49692"/>
                  </a:cubicBezTo>
                  <a:cubicBezTo>
                    <a:pt x="321443" y="81509"/>
                    <a:pt x="339318" y="124663"/>
                    <a:pt x="339318" y="169659"/>
                  </a:cubicBezTo>
                  <a:lnTo>
                    <a:pt x="339318" y="342169"/>
                  </a:lnTo>
                  <a:cubicBezTo>
                    <a:pt x="339318" y="435869"/>
                    <a:pt x="263359" y="511828"/>
                    <a:pt x="169659" y="511828"/>
                  </a:cubicBezTo>
                  <a:lnTo>
                    <a:pt x="169659" y="511828"/>
                  </a:lnTo>
                  <a:cubicBezTo>
                    <a:pt x="75959" y="511828"/>
                    <a:pt x="0" y="435869"/>
                    <a:pt x="0" y="342169"/>
                  </a:cubicBezTo>
                  <a:lnTo>
                    <a:pt x="0" y="169659"/>
                  </a:lnTo>
                  <a:cubicBezTo>
                    <a:pt x="0" y="75959"/>
                    <a:pt x="75959" y="0"/>
                    <a:pt x="169659" y="0"/>
                  </a:cubicBezTo>
                  <a:close/>
                </a:path>
              </a:pathLst>
            </a:custGeom>
            <a:solidFill>
              <a:srgbClr val="000000">
                <a:alpha val="0"/>
              </a:srgbClr>
            </a:solidFill>
            <a:ln w="209550" cap="rnd">
              <a:solidFill>
                <a:srgbClr val="2B9EAA"/>
              </a:solidFill>
              <a:prstDash val="solid"/>
              <a:round/>
            </a:ln>
          </p:spPr>
          <p:txBody>
            <a:bodyPr/>
            <a:lstStyle/>
            <a:p>
              <a:endParaRPr lang="zh-TW" altLang="en-US"/>
            </a:p>
          </p:txBody>
        </p:sp>
        <p:sp>
          <p:nvSpPr>
            <p:cNvPr id="13" name="TextBox 13"/>
            <p:cNvSpPr txBox="1"/>
            <p:nvPr/>
          </p:nvSpPr>
          <p:spPr>
            <a:xfrm>
              <a:off x="0" y="-66675"/>
              <a:ext cx="339318" cy="578503"/>
            </a:xfrm>
            <a:prstGeom prst="rect">
              <a:avLst/>
            </a:prstGeom>
          </p:spPr>
          <p:txBody>
            <a:bodyPr lIns="50800" tIns="50800" rIns="50800" bIns="50800" rtlCol="0" anchor="ctr"/>
            <a:lstStyle/>
            <a:p>
              <a:pPr algn="ctr">
                <a:lnSpc>
                  <a:spcPts val="3500"/>
                </a:lnSpc>
              </a:pPr>
              <a:endParaRPr/>
            </a:p>
          </p:txBody>
        </p:sp>
      </p:grpSp>
      <p:grpSp>
        <p:nvGrpSpPr>
          <p:cNvPr id="14" name="Group 14"/>
          <p:cNvGrpSpPr/>
          <p:nvPr/>
        </p:nvGrpSpPr>
        <p:grpSpPr>
          <a:xfrm>
            <a:off x="7159211" y="7089149"/>
            <a:ext cx="1288348" cy="1943346"/>
            <a:chOff x="0" y="0"/>
            <a:chExt cx="339318" cy="511828"/>
          </a:xfrm>
        </p:grpSpPr>
        <p:sp>
          <p:nvSpPr>
            <p:cNvPr id="15" name="Freeform 15"/>
            <p:cNvSpPr/>
            <p:nvPr/>
          </p:nvSpPr>
          <p:spPr>
            <a:xfrm>
              <a:off x="0" y="0"/>
              <a:ext cx="339318" cy="511828"/>
            </a:xfrm>
            <a:custGeom>
              <a:avLst/>
              <a:gdLst/>
              <a:ahLst/>
              <a:cxnLst/>
              <a:rect l="l" t="t" r="r" b="b"/>
              <a:pathLst>
                <a:path w="339318" h="511828">
                  <a:moveTo>
                    <a:pt x="169659" y="0"/>
                  </a:moveTo>
                  <a:lnTo>
                    <a:pt x="169659" y="0"/>
                  </a:lnTo>
                  <a:cubicBezTo>
                    <a:pt x="214655" y="0"/>
                    <a:pt x="257809" y="17875"/>
                    <a:pt x="289626" y="49692"/>
                  </a:cubicBezTo>
                  <a:cubicBezTo>
                    <a:pt x="321443" y="81509"/>
                    <a:pt x="339318" y="124663"/>
                    <a:pt x="339318" y="169659"/>
                  </a:cubicBezTo>
                  <a:lnTo>
                    <a:pt x="339318" y="342169"/>
                  </a:lnTo>
                  <a:cubicBezTo>
                    <a:pt x="339318" y="435869"/>
                    <a:pt x="263359" y="511828"/>
                    <a:pt x="169659" y="511828"/>
                  </a:cubicBezTo>
                  <a:lnTo>
                    <a:pt x="169659" y="511828"/>
                  </a:lnTo>
                  <a:cubicBezTo>
                    <a:pt x="75959" y="511828"/>
                    <a:pt x="0" y="435869"/>
                    <a:pt x="0" y="342169"/>
                  </a:cubicBezTo>
                  <a:lnTo>
                    <a:pt x="0" y="169659"/>
                  </a:lnTo>
                  <a:cubicBezTo>
                    <a:pt x="0" y="75959"/>
                    <a:pt x="75959" y="0"/>
                    <a:pt x="169659" y="0"/>
                  </a:cubicBezTo>
                  <a:close/>
                </a:path>
              </a:pathLst>
            </a:custGeom>
            <a:solidFill>
              <a:srgbClr val="000000">
                <a:alpha val="0"/>
              </a:srgbClr>
            </a:solidFill>
            <a:ln w="209550" cap="rnd">
              <a:solidFill>
                <a:srgbClr val="2B9EAA"/>
              </a:solidFill>
              <a:prstDash val="solid"/>
              <a:round/>
            </a:ln>
          </p:spPr>
          <p:txBody>
            <a:bodyPr/>
            <a:lstStyle/>
            <a:p>
              <a:endParaRPr lang="zh-TW" altLang="en-US"/>
            </a:p>
          </p:txBody>
        </p:sp>
        <p:sp>
          <p:nvSpPr>
            <p:cNvPr id="16" name="TextBox 16"/>
            <p:cNvSpPr txBox="1"/>
            <p:nvPr/>
          </p:nvSpPr>
          <p:spPr>
            <a:xfrm>
              <a:off x="0" y="-66675"/>
              <a:ext cx="339318" cy="578503"/>
            </a:xfrm>
            <a:prstGeom prst="rect">
              <a:avLst/>
            </a:prstGeom>
          </p:spPr>
          <p:txBody>
            <a:bodyPr lIns="50800" tIns="50800" rIns="50800" bIns="50800" rtlCol="0" anchor="ctr"/>
            <a:lstStyle/>
            <a:p>
              <a:pPr algn="ctr">
                <a:lnSpc>
                  <a:spcPts val="3500"/>
                </a:lnSpc>
              </a:pPr>
              <a:endParaRPr/>
            </a:p>
          </p:txBody>
        </p:sp>
      </p:grpSp>
      <p:grpSp>
        <p:nvGrpSpPr>
          <p:cNvPr id="17" name="Group 17"/>
          <p:cNvGrpSpPr/>
          <p:nvPr/>
        </p:nvGrpSpPr>
        <p:grpSpPr>
          <a:xfrm>
            <a:off x="8272778" y="7089149"/>
            <a:ext cx="1288348" cy="1943346"/>
            <a:chOff x="0" y="0"/>
            <a:chExt cx="339318" cy="511828"/>
          </a:xfrm>
        </p:grpSpPr>
        <p:sp>
          <p:nvSpPr>
            <p:cNvPr id="18" name="Freeform 18"/>
            <p:cNvSpPr/>
            <p:nvPr/>
          </p:nvSpPr>
          <p:spPr>
            <a:xfrm>
              <a:off x="0" y="0"/>
              <a:ext cx="339318" cy="511828"/>
            </a:xfrm>
            <a:custGeom>
              <a:avLst/>
              <a:gdLst/>
              <a:ahLst/>
              <a:cxnLst/>
              <a:rect l="l" t="t" r="r" b="b"/>
              <a:pathLst>
                <a:path w="339318" h="511828">
                  <a:moveTo>
                    <a:pt x="169659" y="0"/>
                  </a:moveTo>
                  <a:lnTo>
                    <a:pt x="169659" y="0"/>
                  </a:lnTo>
                  <a:cubicBezTo>
                    <a:pt x="214655" y="0"/>
                    <a:pt x="257809" y="17875"/>
                    <a:pt x="289626" y="49692"/>
                  </a:cubicBezTo>
                  <a:cubicBezTo>
                    <a:pt x="321443" y="81509"/>
                    <a:pt x="339318" y="124663"/>
                    <a:pt x="339318" y="169659"/>
                  </a:cubicBezTo>
                  <a:lnTo>
                    <a:pt x="339318" y="342169"/>
                  </a:lnTo>
                  <a:cubicBezTo>
                    <a:pt x="339318" y="435869"/>
                    <a:pt x="263359" y="511828"/>
                    <a:pt x="169659" y="511828"/>
                  </a:cubicBezTo>
                  <a:lnTo>
                    <a:pt x="169659" y="511828"/>
                  </a:lnTo>
                  <a:cubicBezTo>
                    <a:pt x="75959" y="511828"/>
                    <a:pt x="0" y="435869"/>
                    <a:pt x="0" y="342169"/>
                  </a:cubicBezTo>
                  <a:lnTo>
                    <a:pt x="0" y="169659"/>
                  </a:lnTo>
                  <a:cubicBezTo>
                    <a:pt x="0" y="75959"/>
                    <a:pt x="75959" y="0"/>
                    <a:pt x="169659" y="0"/>
                  </a:cubicBezTo>
                  <a:close/>
                </a:path>
              </a:pathLst>
            </a:custGeom>
            <a:solidFill>
              <a:srgbClr val="000000">
                <a:alpha val="0"/>
              </a:srgbClr>
            </a:solidFill>
            <a:ln w="209550" cap="rnd">
              <a:solidFill>
                <a:srgbClr val="2B9EAA"/>
              </a:solidFill>
              <a:prstDash val="solid"/>
              <a:round/>
            </a:ln>
          </p:spPr>
          <p:txBody>
            <a:bodyPr/>
            <a:lstStyle/>
            <a:p>
              <a:endParaRPr lang="zh-TW" altLang="en-US"/>
            </a:p>
          </p:txBody>
        </p:sp>
        <p:sp>
          <p:nvSpPr>
            <p:cNvPr id="19" name="TextBox 19"/>
            <p:cNvSpPr txBox="1"/>
            <p:nvPr/>
          </p:nvSpPr>
          <p:spPr>
            <a:xfrm>
              <a:off x="0" y="-66675"/>
              <a:ext cx="339318" cy="578503"/>
            </a:xfrm>
            <a:prstGeom prst="rect">
              <a:avLst/>
            </a:prstGeom>
          </p:spPr>
          <p:txBody>
            <a:bodyPr lIns="50800" tIns="50800" rIns="50800" bIns="50800" rtlCol="0" anchor="ctr"/>
            <a:lstStyle/>
            <a:p>
              <a:pPr algn="ctr">
                <a:lnSpc>
                  <a:spcPts val="3500"/>
                </a:lnSpc>
              </a:pPr>
              <a:endParaRPr/>
            </a:p>
          </p:txBody>
        </p:sp>
      </p:grpSp>
      <p:grpSp>
        <p:nvGrpSpPr>
          <p:cNvPr id="20" name="Group 20"/>
          <p:cNvGrpSpPr/>
          <p:nvPr/>
        </p:nvGrpSpPr>
        <p:grpSpPr>
          <a:xfrm>
            <a:off x="9387329" y="7089149"/>
            <a:ext cx="1288348" cy="1943346"/>
            <a:chOff x="0" y="0"/>
            <a:chExt cx="339318" cy="511828"/>
          </a:xfrm>
        </p:grpSpPr>
        <p:sp>
          <p:nvSpPr>
            <p:cNvPr id="21" name="Freeform 21"/>
            <p:cNvSpPr/>
            <p:nvPr/>
          </p:nvSpPr>
          <p:spPr>
            <a:xfrm>
              <a:off x="0" y="0"/>
              <a:ext cx="339318" cy="511828"/>
            </a:xfrm>
            <a:custGeom>
              <a:avLst/>
              <a:gdLst/>
              <a:ahLst/>
              <a:cxnLst/>
              <a:rect l="l" t="t" r="r" b="b"/>
              <a:pathLst>
                <a:path w="339318" h="511828">
                  <a:moveTo>
                    <a:pt x="169659" y="0"/>
                  </a:moveTo>
                  <a:lnTo>
                    <a:pt x="169659" y="0"/>
                  </a:lnTo>
                  <a:cubicBezTo>
                    <a:pt x="214655" y="0"/>
                    <a:pt x="257809" y="17875"/>
                    <a:pt x="289626" y="49692"/>
                  </a:cubicBezTo>
                  <a:cubicBezTo>
                    <a:pt x="321443" y="81509"/>
                    <a:pt x="339318" y="124663"/>
                    <a:pt x="339318" y="169659"/>
                  </a:cubicBezTo>
                  <a:lnTo>
                    <a:pt x="339318" y="342169"/>
                  </a:lnTo>
                  <a:cubicBezTo>
                    <a:pt x="339318" y="435869"/>
                    <a:pt x="263359" y="511828"/>
                    <a:pt x="169659" y="511828"/>
                  </a:cubicBezTo>
                  <a:lnTo>
                    <a:pt x="169659" y="511828"/>
                  </a:lnTo>
                  <a:cubicBezTo>
                    <a:pt x="75959" y="511828"/>
                    <a:pt x="0" y="435869"/>
                    <a:pt x="0" y="342169"/>
                  </a:cubicBezTo>
                  <a:lnTo>
                    <a:pt x="0" y="169659"/>
                  </a:lnTo>
                  <a:cubicBezTo>
                    <a:pt x="0" y="75959"/>
                    <a:pt x="75959" y="0"/>
                    <a:pt x="169659" y="0"/>
                  </a:cubicBezTo>
                  <a:close/>
                </a:path>
              </a:pathLst>
            </a:custGeom>
            <a:solidFill>
              <a:srgbClr val="000000">
                <a:alpha val="0"/>
              </a:srgbClr>
            </a:solidFill>
            <a:ln w="209550" cap="rnd">
              <a:solidFill>
                <a:srgbClr val="2B9EAA"/>
              </a:solidFill>
              <a:prstDash val="solid"/>
              <a:round/>
            </a:ln>
          </p:spPr>
          <p:txBody>
            <a:bodyPr/>
            <a:lstStyle/>
            <a:p>
              <a:endParaRPr lang="zh-TW" altLang="en-US"/>
            </a:p>
          </p:txBody>
        </p:sp>
        <p:sp>
          <p:nvSpPr>
            <p:cNvPr id="22" name="TextBox 22"/>
            <p:cNvSpPr txBox="1"/>
            <p:nvPr/>
          </p:nvSpPr>
          <p:spPr>
            <a:xfrm>
              <a:off x="0" y="-66675"/>
              <a:ext cx="339318" cy="578503"/>
            </a:xfrm>
            <a:prstGeom prst="rect">
              <a:avLst/>
            </a:prstGeom>
          </p:spPr>
          <p:txBody>
            <a:bodyPr lIns="50800" tIns="50800" rIns="50800" bIns="50800" rtlCol="0" anchor="ctr"/>
            <a:lstStyle/>
            <a:p>
              <a:pPr algn="ctr">
                <a:lnSpc>
                  <a:spcPts val="3500"/>
                </a:lnSpc>
              </a:pPr>
              <a:endParaRPr/>
            </a:p>
          </p:txBody>
        </p:sp>
      </p:grpSp>
      <p:grpSp>
        <p:nvGrpSpPr>
          <p:cNvPr id="23" name="Group 23"/>
          <p:cNvGrpSpPr/>
          <p:nvPr/>
        </p:nvGrpSpPr>
        <p:grpSpPr>
          <a:xfrm>
            <a:off x="10504102" y="7089149"/>
            <a:ext cx="1288348" cy="1943346"/>
            <a:chOff x="0" y="0"/>
            <a:chExt cx="339318" cy="511828"/>
          </a:xfrm>
        </p:grpSpPr>
        <p:sp>
          <p:nvSpPr>
            <p:cNvPr id="24" name="Freeform 24"/>
            <p:cNvSpPr/>
            <p:nvPr/>
          </p:nvSpPr>
          <p:spPr>
            <a:xfrm>
              <a:off x="0" y="0"/>
              <a:ext cx="339318" cy="511828"/>
            </a:xfrm>
            <a:custGeom>
              <a:avLst/>
              <a:gdLst/>
              <a:ahLst/>
              <a:cxnLst/>
              <a:rect l="l" t="t" r="r" b="b"/>
              <a:pathLst>
                <a:path w="339318" h="511828">
                  <a:moveTo>
                    <a:pt x="169659" y="0"/>
                  </a:moveTo>
                  <a:lnTo>
                    <a:pt x="169659" y="0"/>
                  </a:lnTo>
                  <a:cubicBezTo>
                    <a:pt x="214655" y="0"/>
                    <a:pt x="257809" y="17875"/>
                    <a:pt x="289626" y="49692"/>
                  </a:cubicBezTo>
                  <a:cubicBezTo>
                    <a:pt x="321443" y="81509"/>
                    <a:pt x="339318" y="124663"/>
                    <a:pt x="339318" y="169659"/>
                  </a:cubicBezTo>
                  <a:lnTo>
                    <a:pt x="339318" y="342169"/>
                  </a:lnTo>
                  <a:cubicBezTo>
                    <a:pt x="339318" y="435869"/>
                    <a:pt x="263359" y="511828"/>
                    <a:pt x="169659" y="511828"/>
                  </a:cubicBezTo>
                  <a:lnTo>
                    <a:pt x="169659" y="511828"/>
                  </a:lnTo>
                  <a:cubicBezTo>
                    <a:pt x="75959" y="511828"/>
                    <a:pt x="0" y="435869"/>
                    <a:pt x="0" y="342169"/>
                  </a:cubicBezTo>
                  <a:lnTo>
                    <a:pt x="0" y="169659"/>
                  </a:lnTo>
                  <a:cubicBezTo>
                    <a:pt x="0" y="75959"/>
                    <a:pt x="75959" y="0"/>
                    <a:pt x="169659" y="0"/>
                  </a:cubicBezTo>
                  <a:close/>
                </a:path>
              </a:pathLst>
            </a:custGeom>
            <a:solidFill>
              <a:srgbClr val="000000">
                <a:alpha val="0"/>
              </a:srgbClr>
            </a:solidFill>
            <a:ln w="209550" cap="rnd">
              <a:solidFill>
                <a:srgbClr val="2B9EAA"/>
              </a:solidFill>
              <a:prstDash val="solid"/>
              <a:round/>
            </a:ln>
          </p:spPr>
          <p:txBody>
            <a:bodyPr/>
            <a:lstStyle/>
            <a:p>
              <a:endParaRPr lang="zh-TW" altLang="en-US"/>
            </a:p>
          </p:txBody>
        </p:sp>
        <p:sp>
          <p:nvSpPr>
            <p:cNvPr id="25" name="TextBox 25"/>
            <p:cNvSpPr txBox="1"/>
            <p:nvPr/>
          </p:nvSpPr>
          <p:spPr>
            <a:xfrm>
              <a:off x="0" y="-66675"/>
              <a:ext cx="339318" cy="578503"/>
            </a:xfrm>
            <a:prstGeom prst="rect">
              <a:avLst/>
            </a:prstGeom>
          </p:spPr>
          <p:txBody>
            <a:bodyPr lIns="50800" tIns="50800" rIns="50800" bIns="50800" rtlCol="0" anchor="ctr"/>
            <a:lstStyle/>
            <a:p>
              <a:pPr algn="ctr">
                <a:lnSpc>
                  <a:spcPts val="3500"/>
                </a:lnSpc>
              </a:pPr>
              <a:endParaRPr/>
            </a:p>
          </p:txBody>
        </p:sp>
      </p:grpSp>
      <p:grpSp>
        <p:nvGrpSpPr>
          <p:cNvPr id="26" name="Group 26"/>
          <p:cNvGrpSpPr/>
          <p:nvPr/>
        </p:nvGrpSpPr>
        <p:grpSpPr>
          <a:xfrm>
            <a:off x="11617668" y="7089149"/>
            <a:ext cx="1288348" cy="1943346"/>
            <a:chOff x="0" y="0"/>
            <a:chExt cx="339318" cy="511828"/>
          </a:xfrm>
        </p:grpSpPr>
        <p:sp>
          <p:nvSpPr>
            <p:cNvPr id="27" name="Freeform 27"/>
            <p:cNvSpPr/>
            <p:nvPr/>
          </p:nvSpPr>
          <p:spPr>
            <a:xfrm>
              <a:off x="0" y="0"/>
              <a:ext cx="339318" cy="511828"/>
            </a:xfrm>
            <a:custGeom>
              <a:avLst/>
              <a:gdLst/>
              <a:ahLst/>
              <a:cxnLst/>
              <a:rect l="l" t="t" r="r" b="b"/>
              <a:pathLst>
                <a:path w="339318" h="511828">
                  <a:moveTo>
                    <a:pt x="169659" y="0"/>
                  </a:moveTo>
                  <a:lnTo>
                    <a:pt x="169659" y="0"/>
                  </a:lnTo>
                  <a:cubicBezTo>
                    <a:pt x="214655" y="0"/>
                    <a:pt x="257809" y="17875"/>
                    <a:pt x="289626" y="49692"/>
                  </a:cubicBezTo>
                  <a:cubicBezTo>
                    <a:pt x="321443" y="81509"/>
                    <a:pt x="339318" y="124663"/>
                    <a:pt x="339318" y="169659"/>
                  </a:cubicBezTo>
                  <a:lnTo>
                    <a:pt x="339318" y="342169"/>
                  </a:lnTo>
                  <a:cubicBezTo>
                    <a:pt x="339318" y="435869"/>
                    <a:pt x="263359" y="511828"/>
                    <a:pt x="169659" y="511828"/>
                  </a:cubicBezTo>
                  <a:lnTo>
                    <a:pt x="169659" y="511828"/>
                  </a:lnTo>
                  <a:cubicBezTo>
                    <a:pt x="75959" y="511828"/>
                    <a:pt x="0" y="435869"/>
                    <a:pt x="0" y="342169"/>
                  </a:cubicBezTo>
                  <a:lnTo>
                    <a:pt x="0" y="169659"/>
                  </a:lnTo>
                  <a:cubicBezTo>
                    <a:pt x="0" y="75959"/>
                    <a:pt x="75959" y="0"/>
                    <a:pt x="169659" y="0"/>
                  </a:cubicBezTo>
                  <a:close/>
                </a:path>
              </a:pathLst>
            </a:custGeom>
            <a:solidFill>
              <a:srgbClr val="000000">
                <a:alpha val="0"/>
              </a:srgbClr>
            </a:solidFill>
            <a:ln w="209550" cap="rnd">
              <a:solidFill>
                <a:srgbClr val="2B9EAA"/>
              </a:solidFill>
              <a:prstDash val="solid"/>
              <a:round/>
            </a:ln>
          </p:spPr>
          <p:txBody>
            <a:bodyPr/>
            <a:lstStyle/>
            <a:p>
              <a:endParaRPr lang="zh-TW" altLang="en-US"/>
            </a:p>
          </p:txBody>
        </p:sp>
        <p:sp>
          <p:nvSpPr>
            <p:cNvPr id="28" name="TextBox 28"/>
            <p:cNvSpPr txBox="1"/>
            <p:nvPr/>
          </p:nvSpPr>
          <p:spPr>
            <a:xfrm>
              <a:off x="0" y="-66675"/>
              <a:ext cx="339318" cy="578503"/>
            </a:xfrm>
            <a:prstGeom prst="rect">
              <a:avLst/>
            </a:prstGeom>
          </p:spPr>
          <p:txBody>
            <a:bodyPr lIns="50800" tIns="50800" rIns="50800" bIns="50800" rtlCol="0" anchor="ctr"/>
            <a:lstStyle/>
            <a:p>
              <a:pPr algn="ctr">
                <a:lnSpc>
                  <a:spcPts val="3500"/>
                </a:lnSpc>
              </a:pPr>
              <a:endParaRPr/>
            </a:p>
          </p:txBody>
        </p:sp>
      </p:grpSp>
      <p:grpSp>
        <p:nvGrpSpPr>
          <p:cNvPr id="29" name="Group 29"/>
          <p:cNvGrpSpPr/>
          <p:nvPr/>
        </p:nvGrpSpPr>
        <p:grpSpPr>
          <a:xfrm>
            <a:off x="12732219" y="7089149"/>
            <a:ext cx="1288348" cy="1943346"/>
            <a:chOff x="0" y="0"/>
            <a:chExt cx="339318" cy="511828"/>
          </a:xfrm>
        </p:grpSpPr>
        <p:sp>
          <p:nvSpPr>
            <p:cNvPr id="30" name="Freeform 30"/>
            <p:cNvSpPr/>
            <p:nvPr/>
          </p:nvSpPr>
          <p:spPr>
            <a:xfrm>
              <a:off x="0" y="0"/>
              <a:ext cx="339318" cy="511828"/>
            </a:xfrm>
            <a:custGeom>
              <a:avLst/>
              <a:gdLst/>
              <a:ahLst/>
              <a:cxnLst/>
              <a:rect l="l" t="t" r="r" b="b"/>
              <a:pathLst>
                <a:path w="339318" h="511828">
                  <a:moveTo>
                    <a:pt x="169659" y="0"/>
                  </a:moveTo>
                  <a:lnTo>
                    <a:pt x="169659" y="0"/>
                  </a:lnTo>
                  <a:cubicBezTo>
                    <a:pt x="214655" y="0"/>
                    <a:pt x="257809" y="17875"/>
                    <a:pt x="289626" y="49692"/>
                  </a:cubicBezTo>
                  <a:cubicBezTo>
                    <a:pt x="321443" y="81509"/>
                    <a:pt x="339318" y="124663"/>
                    <a:pt x="339318" y="169659"/>
                  </a:cubicBezTo>
                  <a:lnTo>
                    <a:pt x="339318" y="342169"/>
                  </a:lnTo>
                  <a:cubicBezTo>
                    <a:pt x="339318" y="435869"/>
                    <a:pt x="263359" y="511828"/>
                    <a:pt x="169659" y="511828"/>
                  </a:cubicBezTo>
                  <a:lnTo>
                    <a:pt x="169659" y="511828"/>
                  </a:lnTo>
                  <a:cubicBezTo>
                    <a:pt x="75959" y="511828"/>
                    <a:pt x="0" y="435869"/>
                    <a:pt x="0" y="342169"/>
                  </a:cubicBezTo>
                  <a:lnTo>
                    <a:pt x="0" y="169659"/>
                  </a:lnTo>
                  <a:cubicBezTo>
                    <a:pt x="0" y="75959"/>
                    <a:pt x="75959" y="0"/>
                    <a:pt x="169659" y="0"/>
                  </a:cubicBezTo>
                  <a:close/>
                </a:path>
              </a:pathLst>
            </a:custGeom>
            <a:solidFill>
              <a:srgbClr val="000000">
                <a:alpha val="0"/>
              </a:srgbClr>
            </a:solidFill>
            <a:ln w="209550" cap="rnd">
              <a:solidFill>
                <a:srgbClr val="2B9EAA"/>
              </a:solidFill>
              <a:prstDash val="solid"/>
              <a:round/>
            </a:ln>
          </p:spPr>
          <p:txBody>
            <a:bodyPr/>
            <a:lstStyle/>
            <a:p>
              <a:endParaRPr lang="zh-TW" altLang="en-US"/>
            </a:p>
          </p:txBody>
        </p:sp>
        <p:sp>
          <p:nvSpPr>
            <p:cNvPr id="31" name="TextBox 31"/>
            <p:cNvSpPr txBox="1"/>
            <p:nvPr/>
          </p:nvSpPr>
          <p:spPr>
            <a:xfrm>
              <a:off x="0" y="-66675"/>
              <a:ext cx="339318" cy="578503"/>
            </a:xfrm>
            <a:prstGeom prst="rect">
              <a:avLst/>
            </a:prstGeom>
          </p:spPr>
          <p:txBody>
            <a:bodyPr lIns="50800" tIns="50800" rIns="50800" bIns="50800" rtlCol="0" anchor="ctr"/>
            <a:lstStyle/>
            <a:p>
              <a:pPr algn="ctr">
                <a:lnSpc>
                  <a:spcPts val="3500"/>
                </a:lnSpc>
              </a:pPr>
              <a:endParaRPr/>
            </a:p>
          </p:txBody>
        </p:sp>
      </p:grpSp>
      <p:grpSp>
        <p:nvGrpSpPr>
          <p:cNvPr id="32" name="Group 32"/>
          <p:cNvGrpSpPr/>
          <p:nvPr/>
        </p:nvGrpSpPr>
        <p:grpSpPr>
          <a:xfrm>
            <a:off x="13848992" y="7089149"/>
            <a:ext cx="1288348" cy="1943346"/>
            <a:chOff x="0" y="0"/>
            <a:chExt cx="339318" cy="511828"/>
          </a:xfrm>
        </p:grpSpPr>
        <p:sp>
          <p:nvSpPr>
            <p:cNvPr id="33" name="Freeform 33"/>
            <p:cNvSpPr/>
            <p:nvPr/>
          </p:nvSpPr>
          <p:spPr>
            <a:xfrm>
              <a:off x="0" y="0"/>
              <a:ext cx="339318" cy="511828"/>
            </a:xfrm>
            <a:custGeom>
              <a:avLst/>
              <a:gdLst/>
              <a:ahLst/>
              <a:cxnLst/>
              <a:rect l="l" t="t" r="r" b="b"/>
              <a:pathLst>
                <a:path w="339318" h="511828">
                  <a:moveTo>
                    <a:pt x="169659" y="0"/>
                  </a:moveTo>
                  <a:lnTo>
                    <a:pt x="169659" y="0"/>
                  </a:lnTo>
                  <a:cubicBezTo>
                    <a:pt x="214655" y="0"/>
                    <a:pt x="257809" y="17875"/>
                    <a:pt x="289626" y="49692"/>
                  </a:cubicBezTo>
                  <a:cubicBezTo>
                    <a:pt x="321443" y="81509"/>
                    <a:pt x="339318" y="124663"/>
                    <a:pt x="339318" y="169659"/>
                  </a:cubicBezTo>
                  <a:lnTo>
                    <a:pt x="339318" y="342169"/>
                  </a:lnTo>
                  <a:cubicBezTo>
                    <a:pt x="339318" y="435869"/>
                    <a:pt x="263359" y="511828"/>
                    <a:pt x="169659" y="511828"/>
                  </a:cubicBezTo>
                  <a:lnTo>
                    <a:pt x="169659" y="511828"/>
                  </a:lnTo>
                  <a:cubicBezTo>
                    <a:pt x="75959" y="511828"/>
                    <a:pt x="0" y="435869"/>
                    <a:pt x="0" y="342169"/>
                  </a:cubicBezTo>
                  <a:lnTo>
                    <a:pt x="0" y="169659"/>
                  </a:lnTo>
                  <a:cubicBezTo>
                    <a:pt x="0" y="75959"/>
                    <a:pt x="75959" y="0"/>
                    <a:pt x="169659" y="0"/>
                  </a:cubicBezTo>
                  <a:close/>
                </a:path>
              </a:pathLst>
            </a:custGeom>
            <a:solidFill>
              <a:srgbClr val="000000">
                <a:alpha val="0"/>
              </a:srgbClr>
            </a:solidFill>
            <a:ln w="209550" cap="rnd">
              <a:solidFill>
                <a:srgbClr val="2B9EAA"/>
              </a:solidFill>
              <a:prstDash val="solid"/>
              <a:round/>
            </a:ln>
          </p:spPr>
          <p:txBody>
            <a:bodyPr/>
            <a:lstStyle/>
            <a:p>
              <a:endParaRPr lang="zh-TW" altLang="en-US"/>
            </a:p>
          </p:txBody>
        </p:sp>
        <p:sp>
          <p:nvSpPr>
            <p:cNvPr id="34" name="TextBox 34"/>
            <p:cNvSpPr txBox="1"/>
            <p:nvPr/>
          </p:nvSpPr>
          <p:spPr>
            <a:xfrm>
              <a:off x="0" y="-66675"/>
              <a:ext cx="339318" cy="578503"/>
            </a:xfrm>
            <a:prstGeom prst="rect">
              <a:avLst/>
            </a:prstGeom>
          </p:spPr>
          <p:txBody>
            <a:bodyPr lIns="50800" tIns="50800" rIns="50800" bIns="50800" rtlCol="0" anchor="ctr"/>
            <a:lstStyle/>
            <a:p>
              <a:pPr algn="ctr">
                <a:lnSpc>
                  <a:spcPts val="3500"/>
                </a:lnSpc>
              </a:pPr>
              <a:endParaRPr/>
            </a:p>
          </p:txBody>
        </p:sp>
      </p:grpSp>
      <p:grpSp>
        <p:nvGrpSpPr>
          <p:cNvPr id="35" name="Group 35"/>
          <p:cNvGrpSpPr/>
          <p:nvPr/>
        </p:nvGrpSpPr>
        <p:grpSpPr>
          <a:xfrm>
            <a:off x="6111745" y="3824801"/>
            <a:ext cx="1288348" cy="1943346"/>
            <a:chOff x="0" y="0"/>
            <a:chExt cx="339318" cy="511828"/>
          </a:xfrm>
        </p:grpSpPr>
        <p:sp>
          <p:nvSpPr>
            <p:cNvPr id="36" name="Freeform 36"/>
            <p:cNvSpPr/>
            <p:nvPr/>
          </p:nvSpPr>
          <p:spPr>
            <a:xfrm>
              <a:off x="0" y="0"/>
              <a:ext cx="339318" cy="511828"/>
            </a:xfrm>
            <a:custGeom>
              <a:avLst/>
              <a:gdLst/>
              <a:ahLst/>
              <a:cxnLst/>
              <a:rect l="l" t="t" r="r" b="b"/>
              <a:pathLst>
                <a:path w="339318" h="511828">
                  <a:moveTo>
                    <a:pt x="169659" y="0"/>
                  </a:moveTo>
                  <a:lnTo>
                    <a:pt x="169659" y="0"/>
                  </a:lnTo>
                  <a:cubicBezTo>
                    <a:pt x="214655" y="0"/>
                    <a:pt x="257809" y="17875"/>
                    <a:pt x="289626" y="49692"/>
                  </a:cubicBezTo>
                  <a:cubicBezTo>
                    <a:pt x="321443" y="81509"/>
                    <a:pt x="339318" y="124663"/>
                    <a:pt x="339318" y="169659"/>
                  </a:cubicBezTo>
                  <a:lnTo>
                    <a:pt x="339318" y="342169"/>
                  </a:lnTo>
                  <a:cubicBezTo>
                    <a:pt x="339318" y="435869"/>
                    <a:pt x="263359" y="511828"/>
                    <a:pt x="169659" y="511828"/>
                  </a:cubicBezTo>
                  <a:lnTo>
                    <a:pt x="169659" y="511828"/>
                  </a:lnTo>
                  <a:cubicBezTo>
                    <a:pt x="75959" y="511828"/>
                    <a:pt x="0" y="435869"/>
                    <a:pt x="0" y="342169"/>
                  </a:cubicBezTo>
                  <a:lnTo>
                    <a:pt x="0" y="169659"/>
                  </a:lnTo>
                  <a:cubicBezTo>
                    <a:pt x="0" y="75959"/>
                    <a:pt x="75959" y="0"/>
                    <a:pt x="169659" y="0"/>
                  </a:cubicBezTo>
                  <a:close/>
                </a:path>
              </a:pathLst>
            </a:custGeom>
            <a:solidFill>
              <a:srgbClr val="000000">
                <a:alpha val="0"/>
              </a:srgbClr>
            </a:solidFill>
            <a:ln w="209550" cap="rnd">
              <a:solidFill>
                <a:srgbClr val="2B9EAA"/>
              </a:solidFill>
              <a:prstDash val="solid"/>
              <a:round/>
            </a:ln>
          </p:spPr>
          <p:txBody>
            <a:bodyPr/>
            <a:lstStyle/>
            <a:p>
              <a:endParaRPr lang="zh-TW" altLang="en-US"/>
            </a:p>
          </p:txBody>
        </p:sp>
        <p:sp>
          <p:nvSpPr>
            <p:cNvPr id="37" name="TextBox 37"/>
            <p:cNvSpPr txBox="1"/>
            <p:nvPr/>
          </p:nvSpPr>
          <p:spPr>
            <a:xfrm>
              <a:off x="0" y="-66675"/>
              <a:ext cx="339318" cy="578503"/>
            </a:xfrm>
            <a:prstGeom prst="rect">
              <a:avLst/>
            </a:prstGeom>
          </p:spPr>
          <p:txBody>
            <a:bodyPr lIns="50800" tIns="50800" rIns="50800" bIns="50800" rtlCol="0" anchor="ctr"/>
            <a:lstStyle/>
            <a:p>
              <a:pPr algn="ctr">
                <a:lnSpc>
                  <a:spcPts val="3500"/>
                </a:lnSpc>
              </a:pPr>
              <a:endParaRPr/>
            </a:p>
          </p:txBody>
        </p:sp>
      </p:grpSp>
      <p:grpSp>
        <p:nvGrpSpPr>
          <p:cNvPr id="38" name="Group 38"/>
          <p:cNvGrpSpPr/>
          <p:nvPr/>
        </p:nvGrpSpPr>
        <p:grpSpPr>
          <a:xfrm>
            <a:off x="5014725" y="3824955"/>
            <a:ext cx="1288348" cy="1943346"/>
            <a:chOff x="0" y="0"/>
            <a:chExt cx="339318" cy="511828"/>
          </a:xfrm>
        </p:grpSpPr>
        <p:sp>
          <p:nvSpPr>
            <p:cNvPr id="39" name="Freeform 39"/>
            <p:cNvSpPr/>
            <p:nvPr/>
          </p:nvSpPr>
          <p:spPr>
            <a:xfrm>
              <a:off x="0" y="0"/>
              <a:ext cx="339318" cy="511828"/>
            </a:xfrm>
            <a:custGeom>
              <a:avLst/>
              <a:gdLst/>
              <a:ahLst/>
              <a:cxnLst/>
              <a:rect l="l" t="t" r="r" b="b"/>
              <a:pathLst>
                <a:path w="339318" h="511828">
                  <a:moveTo>
                    <a:pt x="169659" y="0"/>
                  </a:moveTo>
                  <a:lnTo>
                    <a:pt x="169659" y="0"/>
                  </a:lnTo>
                  <a:cubicBezTo>
                    <a:pt x="214655" y="0"/>
                    <a:pt x="257809" y="17875"/>
                    <a:pt x="289626" y="49692"/>
                  </a:cubicBezTo>
                  <a:cubicBezTo>
                    <a:pt x="321443" y="81509"/>
                    <a:pt x="339318" y="124663"/>
                    <a:pt x="339318" y="169659"/>
                  </a:cubicBezTo>
                  <a:lnTo>
                    <a:pt x="339318" y="342169"/>
                  </a:lnTo>
                  <a:cubicBezTo>
                    <a:pt x="339318" y="435869"/>
                    <a:pt x="263359" y="511828"/>
                    <a:pt x="169659" y="511828"/>
                  </a:cubicBezTo>
                  <a:lnTo>
                    <a:pt x="169659" y="511828"/>
                  </a:lnTo>
                  <a:cubicBezTo>
                    <a:pt x="75959" y="511828"/>
                    <a:pt x="0" y="435869"/>
                    <a:pt x="0" y="342169"/>
                  </a:cubicBezTo>
                  <a:lnTo>
                    <a:pt x="0" y="169659"/>
                  </a:lnTo>
                  <a:cubicBezTo>
                    <a:pt x="0" y="75959"/>
                    <a:pt x="75959" y="0"/>
                    <a:pt x="169659" y="0"/>
                  </a:cubicBezTo>
                  <a:close/>
                </a:path>
              </a:pathLst>
            </a:custGeom>
            <a:solidFill>
              <a:srgbClr val="000000">
                <a:alpha val="0"/>
              </a:srgbClr>
            </a:solidFill>
            <a:ln w="209550" cap="rnd">
              <a:solidFill>
                <a:srgbClr val="2B9EAA"/>
              </a:solidFill>
              <a:prstDash val="solid"/>
              <a:round/>
            </a:ln>
          </p:spPr>
          <p:txBody>
            <a:bodyPr/>
            <a:lstStyle/>
            <a:p>
              <a:endParaRPr lang="zh-TW" altLang="en-US"/>
            </a:p>
          </p:txBody>
        </p:sp>
        <p:sp>
          <p:nvSpPr>
            <p:cNvPr id="40" name="TextBox 40"/>
            <p:cNvSpPr txBox="1"/>
            <p:nvPr/>
          </p:nvSpPr>
          <p:spPr>
            <a:xfrm>
              <a:off x="0" y="-66675"/>
              <a:ext cx="339318" cy="578503"/>
            </a:xfrm>
            <a:prstGeom prst="rect">
              <a:avLst/>
            </a:prstGeom>
          </p:spPr>
          <p:txBody>
            <a:bodyPr lIns="50800" tIns="50800" rIns="50800" bIns="50800" rtlCol="0" anchor="ctr"/>
            <a:lstStyle/>
            <a:p>
              <a:pPr algn="ctr">
                <a:lnSpc>
                  <a:spcPts val="3500"/>
                </a:lnSpc>
              </a:pPr>
              <a:endParaRPr/>
            </a:p>
          </p:txBody>
        </p:sp>
      </p:grpSp>
      <p:grpSp>
        <p:nvGrpSpPr>
          <p:cNvPr id="41" name="Group 41"/>
          <p:cNvGrpSpPr/>
          <p:nvPr/>
        </p:nvGrpSpPr>
        <p:grpSpPr>
          <a:xfrm>
            <a:off x="3808403" y="3824955"/>
            <a:ext cx="1288348" cy="1943346"/>
            <a:chOff x="0" y="0"/>
            <a:chExt cx="339318" cy="511828"/>
          </a:xfrm>
        </p:grpSpPr>
        <p:sp>
          <p:nvSpPr>
            <p:cNvPr id="42" name="Freeform 42"/>
            <p:cNvSpPr/>
            <p:nvPr/>
          </p:nvSpPr>
          <p:spPr>
            <a:xfrm>
              <a:off x="0" y="0"/>
              <a:ext cx="339318" cy="511828"/>
            </a:xfrm>
            <a:custGeom>
              <a:avLst/>
              <a:gdLst/>
              <a:ahLst/>
              <a:cxnLst/>
              <a:rect l="l" t="t" r="r" b="b"/>
              <a:pathLst>
                <a:path w="339318" h="511828">
                  <a:moveTo>
                    <a:pt x="169659" y="0"/>
                  </a:moveTo>
                  <a:lnTo>
                    <a:pt x="169659" y="0"/>
                  </a:lnTo>
                  <a:cubicBezTo>
                    <a:pt x="214655" y="0"/>
                    <a:pt x="257809" y="17875"/>
                    <a:pt x="289626" y="49692"/>
                  </a:cubicBezTo>
                  <a:cubicBezTo>
                    <a:pt x="321443" y="81509"/>
                    <a:pt x="339318" y="124663"/>
                    <a:pt x="339318" y="169659"/>
                  </a:cubicBezTo>
                  <a:lnTo>
                    <a:pt x="339318" y="342169"/>
                  </a:lnTo>
                  <a:cubicBezTo>
                    <a:pt x="339318" y="435869"/>
                    <a:pt x="263359" y="511828"/>
                    <a:pt x="169659" y="511828"/>
                  </a:cubicBezTo>
                  <a:lnTo>
                    <a:pt x="169659" y="511828"/>
                  </a:lnTo>
                  <a:cubicBezTo>
                    <a:pt x="75959" y="511828"/>
                    <a:pt x="0" y="435869"/>
                    <a:pt x="0" y="342169"/>
                  </a:cubicBezTo>
                  <a:lnTo>
                    <a:pt x="0" y="169659"/>
                  </a:lnTo>
                  <a:cubicBezTo>
                    <a:pt x="0" y="75959"/>
                    <a:pt x="75959" y="0"/>
                    <a:pt x="169659" y="0"/>
                  </a:cubicBezTo>
                  <a:close/>
                </a:path>
              </a:pathLst>
            </a:custGeom>
            <a:solidFill>
              <a:srgbClr val="000000">
                <a:alpha val="0"/>
              </a:srgbClr>
            </a:solidFill>
            <a:ln w="209550" cap="rnd">
              <a:solidFill>
                <a:srgbClr val="2B9EAA"/>
              </a:solidFill>
              <a:prstDash val="solid"/>
              <a:round/>
            </a:ln>
          </p:spPr>
          <p:txBody>
            <a:bodyPr/>
            <a:lstStyle/>
            <a:p>
              <a:endParaRPr lang="zh-TW" altLang="en-US"/>
            </a:p>
          </p:txBody>
        </p:sp>
        <p:sp>
          <p:nvSpPr>
            <p:cNvPr id="43" name="TextBox 43"/>
            <p:cNvSpPr txBox="1"/>
            <p:nvPr/>
          </p:nvSpPr>
          <p:spPr>
            <a:xfrm>
              <a:off x="0" y="-66675"/>
              <a:ext cx="339318" cy="578503"/>
            </a:xfrm>
            <a:prstGeom prst="rect">
              <a:avLst/>
            </a:prstGeom>
          </p:spPr>
          <p:txBody>
            <a:bodyPr lIns="50800" tIns="50800" rIns="50800" bIns="50800" rtlCol="0" anchor="ctr"/>
            <a:lstStyle/>
            <a:p>
              <a:pPr algn="ctr">
                <a:lnSpc>
                  <a:spcPts val="3500"/>
                </a:lnSpc>
              </a:pPr>
              <a:endParaRPr/>
            </a:p>
          </p:txBody>
        </p:sp>
      </p:grpSp>
      <p:grpSp>
        <p:nvGrpSpPr>
          <p:cNvPr id="44" name="Group 44"/>
          <p:cNvGrpSpPr/>
          <p:nvPr/>
        </p:nvGrpSpPr>
        <p:grpSpPr>
          <a:xfrm>
            <a:off x="8827587" y="5569690"/>
            <a:ext cx="1119484" cy="1168603"/>
            <a:chOff x="0" y="0"/>
            <a:chExt cx="812800" cy="848462"/>
          </a:xfrm>
        </p:grpSpPr>
        <p:sp>
          <p:nvSpPr>
            <p:cNvPr id="45" name="Freeform 45"/>
            <p:cNvSpPr/>
            <p:nvPr/>
          </p:nvSpPr>
          <p:spPr>
            <a:xfrm>
              <a:off x="0" y="0"/>
              <a:ext cx="812800" cy="848462"/>
            </a:xfrm>
            <a:custGeom>
              <a:avLst/>
              <a:gdLst/>
              <a:ahLst/>
              <a:cxnLst/>
              <a:rect l="l" t="t" r="r" b="b"/>
              <a:pathLst>
                <a:path w="812800" h="848462">
                  <a:moveTo>
                    <a:pt x="406400" y="848462"/>
                  </a:moveTo>
                  <a:lnTo>
                    <a:pt x="0" y="442062"/>
                  </a:lnTo>
                  <a:lnTo>
                    <a:pt x="203200" y="442062"/>
                  </a:lnTo>
                  <a:lnTo>
                    <a:pt x="203200" y="0"/>
                  </a:lnTo>
                  <a:lnTo>
                    <a:pt x="609600" y="0"/>
                  </a:lnTo>
                  <a:lnTo>
                    <a:pt x="609600" y="442062"/>
                  </a:lnTo>
                  <a:lnTo>
                    <a:pt x="812800" y="442062"/>
                  </a:lnTo>
                  <a:lnTo>
                    <a:pt x="406400" y="848462"/>
                  </a:lnTo>
                  <a:close/>
                </a:path>
              </a:pathLst>
            </a:custGeom>
            <a:solidFill>
              <a:srgbClr val="9B4819"/>
            </a:solidFill>
          </p:spPr>
          <p:txBody>
            <a:bodyPr/>
            <a:lstStyle/>
            <a:p>
              <a:endParaRPr lang="zh-TW" altLang="en-US"/>
            </a:p>
          </p:txBody>
        </p:sp>
        <p:sp>
          <p:nvSpPr>
            <p:cNvPr id="46" name="TextBox 46"/>
            <p:cNvSpPr txBox="1"/>
            <p:nvPr/>
          </p:nvSpPr>
          <p:spPr>
            <a:xfrm>
              <a:off x="203200" y="-66675"/>
              <a:ext cx="406400" cy="813537"/>
            </a:xfrm>
            <a:prstGeom prst="rect">
              <a:avLst/>
            </a:prstGeom>
          </p:spPr>
          <p:txBody>
            <a:bodyPr lIns="50800" tIns="50800" rIns="50800" bIns="50800" rtlCol="0" anchor="ctr"/>
            <a:lstStyle/>
            <a:p>
              <a:pPr algn="ctr">
                <a:lnSpc>
                  <a:spcPts val="3500"/>
                </a:lnSpc>
              </a:pPr>
              <a:endParaRPr/>
            </a:p>
          </p:txBody>
        </p:sp>
      </p:grpSp>
      <p:sp>
        <p:nvSpPr>
          <p:cNvPr id="47" name="TextBox 47"/>
          <p:cNvSpPr txBox="1"/>
          <p:nvPr/>
        </p:nvSpPr>
        <p:spPr>
          <a:xfrm>
            <a:off x="6015278" y="6667591"/>
            <a:ext cx="1311996" cy="2364903"/>
          </a:xfrm>
          <a:prstGeom prst="rect">
            <a:avLst/>
          </a:prstGeom>
        </p:spPr>
        <p:txBody>
          <a:bodyPr lIns="0" tIns="0" rIns="0" bIns="0" rtlCol="0" anchor="t">
            <a:spAutoFit/>
          </a:bodyPr>
          <a:lstStyle/>
          <a:p>
            <a:pPr algn="ctr">
              <a:lnSpc>
                <a:spcPts val="19278"/>
              </a:lnSpc>
              <a:spcBef>
                <a:spcPct val="0"/>
              </a:spcBef>
            </a:pPr>
            <a:r>
              <a:rPr lang="en-US" sz="13770" spc="826">
                <a:solidFill>
                  <a:srgbClr val="FF0000"/>
                </a:solidFill>
                <a:latin typeface="Noto Sans T Chinese"/>
                <a:ea typeface="Noto Sans T Chinese"/>
                <a:cs typeface="Noto Sans T Chinese"/>
                <a:sym typeface="Noto Sans T Chinese"/>
              </a:rPr>
              <a:t>0</a:t>
            </a:r>
          </a:p>
        </p:txBody>
      </p:sp>
      <p:sp>
        <p:nvSpPr>
          <p:cNvPr id="48" name="TextBox 48"/>
          <p:cNvSpPr txBox="1"/>
          <p:nvPr/>
        </p:nvSpPr>
        <p:spPr>
          <a:xfrm>
            <a:off x="4881564" y="6667591"/>
            <a:ext cx="1311996" cy="2364903"/>
          </a:xfrm>
          <a:prstGeom prst="rect">
            <a:avLst/>
          </a:prstGeom>
        </p:spPr>
        <p:txBody>
          <a:bodyPr lIns="0" tIns="0" rIns="0" bIns="0" rtlCol="0" anchor="t">
            <a:spAutoFit/>
          </a:bodyPr>
          <a:lstStyle/>
          <a:p>
            <a:pPr algn="ctr">
              <a:lnSpc>
                <a:spcPts val="19278"/>
              </a:lnSpc>
              <a:spcBef>
                <a:spcPct val="0"/>
              </a:spcBef>
            </a:pPr>
            <a:r>
              <a:rPr lang="en-US" sz="13770" spc="826">
                <a:solidFill>
                  <a:srgbClr val="FF0000"/>
                </a:solidFill>
                <a:latin typeface="Noto Sans T Chinese"/>
                <a:ea typeface="Noto Sans T Chinese"/>
                <a:cs typeface="Noto Sans T Chinese"/>
                <a:sym typeface="Noto Sans T Chinese"/>
              </a:rPr>
              <a:t>0</a:t>
            </a:r>
          </a:p>
        </p:txBody>
      </p:sp>
      <p:sp>
        <p:nvSpPr>
          <p:cNvPr id="49" name="TextBox 49"/>
          <p:cNvSpPr txBox="1"/>
          <p:nvPr/>
        </p:nvSpPr>
        <p:spPr>
          <a:xfrm>
            <a:off x="3796579" y="6667591"/>
            <a:ext cx="1311996" cy="2364903"/>
          </a:xfrm>
          <a:prstGeom prst="rect">
            <a:avLst/>
          </a:prstGeom>
        </p:spPr>
        <p:txBody>
          <a:bodyPr lIns="0" tIns="0" rIns="0" bIns="0" rtlCol="0" anchor="t">
            <a:spAutoFit/>
          </a:bodyPr>
          <a:lstStyle/>
          <a:p>
            <a:pPr algn="ctr">
              <a:lnSpc>
                <a:spcPts val="19278"/>
              </a:lnSpc>
              <a:spcBef>
                <a:spcPct val="0"/>
              </a:spcBef>
            </a:pPr>
            <a:r>
              <a:rPr lang="en-US" sz="13770" spc="826">
                <a:solidFill>
                  <a:srgbClr val="FF0000"/>
                </a:solidFill>
                <a:latin typeface="Noto Sans T Chinese"/>
                <a:ea typeface="Noto Sans T Chinese"/>
                <a:cs typeface="Noto Sans T Chinese"/>
                <a:sym typeface="Noto Sans T Chinese"/>
              </a:rPr>
              <a:t>0</a:t>
            </a:r>
          </a:p>
        </p:txBody>
      </p:sp>
      <p:grpSp>
        <p:nvGrpSpPr>
          <p:cNvPr id="50" name="Group 50"/>
          <p:cNvGrpSpPr/>
          <p:nvPr/>
        </p:nvGrpSpPr>
        <p:grpSpPr>
          <a:xfrm>
            <a:off x="4893388" y="7089149"/>
            <a:ext cx="1288348" cy="1943346"/>
            <a:chOff x="0" y="0"/>
            <a:chExt cx="339318" cy="511828"/>
          </a:xfrm>
        </p:grpSpPr>
        <p:sp>
          <p:nvSpPr>
            <p:cNvPr id="51" name="Freeform 51"/>
            <p:cNvSpPr/>
            <p:nvPr/>
          </p:nvSpPr>
          <p:spPr>
            <a:xfrm>
              <a:off x="0" y="0"/>
              <a:ext cx="339318" cy="511828"/>
            </a:xfrm>
            <a:custGeom>
              <a:avLst/>
              <a:gdLst/>
              <a:ahLst/>
              <a:cxnLst/>
              <a:rect l="l" t="t" r="r" b="b"/>
              <a:pathLst>
                <a:path w="339318" h="511828">
                  <a:moveTo>
                    <a:pt x="169659" y="0"/>
                  </a:moveTo>
                  <a:lnTo>
                    <a:pt x="169659" y="0"/>
                  </a:lnTo>
                  <a:cubicBezTo>
                    <a:pt x="214655" y="0"/>
                    <a:pt x="257809" y="17875"/>
                    <a:pt x="289626" y="49692"/>
                  </a:cubicBezTo>
                  <a:cubicBezTo>
                    <a:pt x="321443" y="81509"/>
                    <a:pt x="339318" y="124663"/>
                    <a:pt x="339318" y="169659"/>
                  </a:cubicBezTo>
                  <a:lnTo>
                    <a:pt x="339318" y="342169"/>
                  </a:lnTo>
                  <a:cubicBezTo>
                    <a:pt x="339318" y="435869"/>
                    <a:pt x="263359" y="511828"/>
                    <a:pt x="169659" y="511828"/>
                  </a:cubicBezTo>
                  <a:lnTo>
                    <a:pt x="169659" y="511828"/>
                  </a:lnTo>
                  <a:cubicBezTo>
                    <a:pt x="75959" y="511828"/>
                    <a:pt x="0" y="435869"/>
                    <a:pt x="0" y="342169"/>
                  </a:cubicBezTo>
                  <a:lnTo>
                    <a:pt x="0" y="169659"/>
                  </a:lnTo>
                  <a:cubicBezTo>
                    <a:pt x="0" y="75959"/>
                    <a:pt x="75959" y="0"/>
                    <a:pt x="169659" y="0"/>
                  </a:cubicBezTo>
                  <a:close/>
                </a:path>
              </a:pathLst>
            </a:custGeom>
            <a:solidFill>
              <a:srgbClr val="000000">
                <a:alpha val="0"/>
              </a:srgbClr>
            </a:solidFill>
            <a:ln w="209550" cap="rnd">
              <a:solidFill>
                <a:srgbClr val="2B9EAA"/>
              </a:solidFill>
              <a:prstDash val="solid"/>
              <a:round/>
            </a:ln>
          </p:spPr>
          <p:txBody>
            <a:bodyPr/>
            <a:lstStyle/>
            <a:p>
              <a:endParaRPr lang="zh-TW" altLang="en-US"/>
            </a:p>
          </p:txBody>
        </p:sp>
        <p:sp>
          <p:nvSpPr>
            <p:cNvPr id="52" name="TextBox 52"/>
            <p:cNvSpPr txBox="1"/>
            <p:nvPr/>
          </p:nvSpPr>
          <p:spPr>
            <a:xfrm>
              <a:off x="0" y="-47625"/>
              <a:ext cx="339318" cy="559453"/>
            </a:xfrm>
            <a:prstGeom prst="rect">
              <a:avLst/>
            </a:prstGeom>
          </p:spPr>
          <p:txBody>
            <a:bodyPr lIns="50800" tIns="50800" rIns="50800" bIns="50800" rtlCol="0" anchor="ctr"/>
            <a:lstStyle/>
            <a:p>
              <a:pPr algn="ctr">
                <a:lnSpc>
                  <a:spcPts val="3500"/>
                </a:lnSpc>
              </a:pPr>
              <a:endParaRPr/>
            </a:p>
          </p:txBody>
        </p:sp>
      </p:grpSp>
      <p:sp>
        <p:nvSpPr>
          <p:cNvPr id="53" name="TextBox 53"/>
          <p:cNvSpPr txBox="1"/>
          <p:nvPr/>
        </p:nvSpPr>
        <p:spPr>
          <a:xfrm>
            <a:off x="14035458" y="6933345"/>
            <a:ext cx="915417" cy="2016829"/>
          </a:xfrm>
          <a:prstGeom prst="rect">
            <a:avLst/>
          </a:prstGeom>
        </p:spPr>
        <p:txBody>
          <a:bodyPr lIns="0" tIns="0" rIns="0" bIns="0" rtlCol="0" anchor="t">
            <a:spAutoFit/>
          </a:bodyPr>
          <a:lstStyle/>
          <a:p>
            <a:pPr algn="ctr">
              <a:lnSpc>
                <a:spcPts val="16408"/>
              </a:lnSpc>
              <a:spcBef>
                <a:spcPct val="0"/>
              </a:spcBef>
            </a:pPr>
            <a:r>
              <a:rPr lang="en-US" sz="11720" spc="703">
                <a:solidFill>
                  <a:srgbClr val="FF0000"/>
                </a:solidFill>
                <a:latin typeface="Noto Sans T Chinese"/>
                <a:ea typeface="Noto Sans T Chinese"/>
                <a:cs typeface="Noto Sans T Chinese"/>
                <a:sym typeface="Noto Sans T Chinese"/>
              </a:rPr>
              <a:t>1</a:t>
            </a:r>
          </a:p>
        </p:txBody>
      </p:sp>
      <p:sp>
        <p:nvSpPr>
          <p:cNvPr id="54" name="TextBox 54"/>
          <p:cNvSpPr txBox="1"/>
          <p:nvPr/>
        </p:nvSpPr>
        <p:spPr>
          <a:xfrm>
            <a:off x="6807260" y="1454104"/>
            <a:ext cx="11095632" cy="645138"/>
          </a:xfrm>
          <a:prstGeom prst="rect">
            <a:avLst/>
          </a:prstGeom>
        </p:spPr>
        <p:txBody>
          <a:bodyPr lIns="0" tIns="0" rIns="0" bIns="0" rtlCol="0" anchor="t">
            <a:spAutoFit/>
          </a:bodyPr>
          <a:lstStyle/>
          <a:p>
            <a:pPr algn="r">
              <a:lnSpc>
                <a:spcPts val="5392"/>
              </a:lnSpc>
              <a:spcBef>
                <a:spcPct val="0"/>
              </a:spcBef>
            </a:pPr>
            <a:r>
              <a:rPr lang="en-US" sz="3851" spc="231">
                <a:solidFill>
                  <a:srgbClr val="9B4819"/>
                </a:solidFill>
                <a:latin typeface="Noto Sans T Chinese"/>
                <a:ea typeface="Noto Sans T Chinese"/>
                <a:cs typeface="Noto Sans T Chinese"/>
                <a:sym typeface="Noto Sans T Chinese"/>
              </a:rPr>
              <a:t>-WRITE BACK AFTER ALL BITS ARE FINISHED</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Freeform 2"/>
          <p:cNvSpPr/>
          <p:nvPr/>
        </p:nvSpPr>
        <p:spPr>
          <a:xfrm>
            <a:off x="5659116" y="2491032"/>
            <a:ext cx="12168870" cy="7317440"/>
          </a:xfrm>
          <a:custGeom>
            <a:avLst/>
            <a:gdLst/>
            <a:ahLst/>
            <a:cxnLst/>
            <a:rect l="l" t="t" r="r" b="b"/>
            <a:pathLst>
              <a:path w="12168870" h="7317440">
                <a:moveTo>
                  <a:pt x="0" y="0"/>
                </a:moveTo>
                <a:lnTo>
                  <a:pt x="12168870" y="0"/>
                </a:lnTo>
                <a:lnTo>
                  <a:pt x="12168870" y="7317439"/>
                </a:lnTo>
                <a:lnTo>
                  <a:pt x="0" y="7317439"/>
                </a:lnTo>
                <a:lnTo>
                  <a:pt x="0" y="0"/>
                </a:lnTo>
                <a:close/>
              </a:path>
            </a:pathLst>
          </a:custGeom>
          <a:blipFill>
            <a:blip r:embed="rId2"/>
            <a:stretch>
              <a:fillRect/>
            </a:stretch>
          </a:blipFill>
        </p:spPr>
        <p:txBody>
          <a:bodyPr/>
          <a:lstStyle/>
          <a:p>
            <a:endParaRPr lang="zh-TW" altLang="en-US"/>
          </a:p>
        </p:txBody>
      </p:sp>
      <p:sp>
        <p:nvSpPr>
          <p:cNvPr id="3" name="AutoShape 3"/>
          <p:cNvSpPr/>
          <p:nvPr/>
        </p:nvSpPr>
        <p:spPr>
          <a:xfrm flipV="1">
            <a:off x="654168" y="546146"/>
            <a:ext cx="16230600" cy="77057"/>
          </a:xfrm>
          <a:prstGeom prst="line">
            <a:avLst/>
          </a:prstGeom>
          <a:ln w="19050" cap="flat">
            <a:solidFill>
              <a:srgbClr val="BD8F53"/>
            </a:solidFill>
            <a:prstDash val="solid"/>
            <a:headEnd type="none" w="sm" len="sm"/>
            <a:tailEnd type="none" w="sm" len="sm"/>
          </a:ln>
        </p:spPr>
        <p:txBody>
          <a:bodyPr/>
          <a:lstStyle/>
          <a:p>
            <a:endParaRPr lang="zh-TW" altLang="en-US"/>
          </a:p>
        </p:txBody>
      </p:sp>
      <p:sp>
        <p:nvSpPr>
          <p:cNvPr id="4" name="TextBox 4"/>
          <p:cNvSpPr txBox="1"/>
          <p:nvPr/>
        </p:nvSpPr>
        <p:spPr>
          <a:xfrm>
            <a:off x="654168" y="661303"/>
            <a:ext cx="10710219" cy="859476"/>
          </a:xfrm>
          <a:prstGeom prst="rect">
            <a:avLst/>
          </a:prstGeom>
        </p:spPr>
        <p:txBody>
          <a:bodyPr lIns="0" tIns="0" rIns="0" bIns="0" rtlCol="0" anchor="t">
            <a:spAutoFit/>
          </a:bodyPr>
          <a:lstStyle/>
          <a:p>
            <a:pPr marL="0" lvl="0" indent="0" algn="l">
              <a:lnSpc>
                <a:spcPts val="6628"/>
              </a:lnSpc>
              <a:spcBef>
                <a:spcPct val="0"/>
              </a:spcBef>
            </a:pPr>
            <a:r>
              <a:rPr lang="en-US" sz="5918">
                <a:solidFill>
                  <a:srgbClr val="9B4819"/>
                </a:solidFill>
                <a:latin typeface="芫荽"/>
                <a:ea typeface="芫荽"/>
                <a:cs typeface="芫荽"/>
                <a:sym typeface="芫荽"/>
              </a:rPr>
              <a:t>Implementation and Analysis</a:t>
            </a:r>
          </a:p>
        </p:txBody>
      </p:sp>
      <p:sp>
        <p:nvSpPr>
          <p:cNvPr id="5" name="TextBox 5"/>
          <p:cNvSpPr txBox="1"/>
          <p:nvPr/>
        </p:nvSpPr>
        <p:spPr>
          <a:xfrm>
            <a:off x="654168" y="3764168"/>
            <a:ext cx="4595459" cy="4287147"/>
          </a:xfrm>
          <a:prstGeom prst="rect">
            <a:avLst/>
          </a:prstGeom>
        </p:spPr>
        <p:txBody>
          <a:bodyPr lIns="0" tIns="0" rIns="0" bIns="0" rtlCol="0" anchor="t">
            <a:spAutoFit/>
          </a:bodyPr>
          <a:lstStyle/>
          <a:p>
            <a:pPr algn="ctr">
              <a:lnSpc>
                <a:spcPts val="3115"/>
              </a:lnSpc>
              <a:spcBef>
                <a:spcPct val="0"/>
              </a:spcBef>
            </a:pPr>
            <a:r>
              <a:rPr lang="en-US" sz="2225" spc="133">
                <a:solidFill>
                  <a:srgbClr val="9B4819"/>
                </a:solidFill>
                <a:latin typeface="Noto Sans T Chinese"/>
                <a:ea typeface="Noto Sans T Chinese"/>
                <a:cs typeface="Noto Sans T Chinese"/>
                <a:sym typeface="Noto Sans T Chinese"/>
              </a:rPr>
              <a:t>THE RESULTS OF “WRITE BACK AFTER ALL BITS ARE FINISHED”. IT IS OBVIOUSLY THAT THE CORRECT RATE IS ENHACEND. IT IS SHOULD BE MENTION THAT WE GIVE A HUGE ERROR IN 100TH CONTROLLED-NOT GATES OPERATIONS IN THE SYSTEM. IN OUR METHOD THE CORRECT RATE WILL BE RECOVERED.</a:t>
            </a:r>
          </a:p>
        </p:txBody>
      </p:sp>
      <p:sp>
        <p:nvSpPr>
          <p:cNvPr id="6" name="TextBox 6"/>
          <p:cNvSpPr txBox="1"/>
          <p:nvPr/>
        </p:nvSpPr>
        <p:spPr>
          <a:xfrm>
            <a:off x="6807260" y="1454104"/>
            <a:ext cx="11095632" cy="645138"/>
          </a:xfrm>
          <a:prstGeom prst="rect">
            <a:avLst/>
          </a:prstGeom>
        </p:spPr>
        <p:txBody>
          <a:bodyPr lIns="0" tIns="0" rIns="0" bIns="0" rtlCol="0" anchor="t">
            <a:spAutoFit/>
          </a:bodyPr>
          <a:lstStyle/>
          <a:p>
            <a:pPr algn="r">
              <a:lnSpc>
                <a:spcPts val="5392"/>
              </a:lnSpc>
              <a:spcBef>
                <a:spcPct val="0"/>
              </a:spcBef>
            </a:pPr>
            <a:r>
              <a:rPr lang="en-US" sz="3851" spc="231">
                <a:solidFill>
                  <a:srgbClr val="9B4819"/>
                </a:solidFill>
                <a:latin typeface="Noto Sans T Chinese"/>
                <a:ea typeface="Noto Sans T Chinese"/>
                <a:cs typeface="Noto Sans T Chinese"/>
                <a:sym typeface="Noto Sans T Chinese"/>
              </a:rPr>
              <a:t>-WRITE BACK AFTER ALL BITS ARE FINISHED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1E8"/>
        </a:solidFill>
        <a:effectLst/>
      </p:bgPr>
    </p:bg>
    <p:spTree>
      <p:nvGrpSpPr>
        <p:cNvPr id="1" name=""/>
        <p:cNvGrpSpPr/>
        <p:nvPr/>
      </p:nvGrpSpPr>
      <p:grpSpPr>
        <a:xfrm>
          <a:off x="0" y="0"/>
          <a:ext cx="0" cy="0"/>
          <a:chOff x="0" y="0"/>
          <a:chExt cx="0" cy="0"/>
        </a:xfrm>
      </p:grpSpPr>
      <p:sp>
        <p:nvSpPr>
          <p:cNvPr id="2" name="AutoShape 2"/>
          <p:cNvSpPr/>
          <p:nvPr/>
        </p:nvSpPr>
        <p:spPr>
          <a:xfrm flipV="1">
            <a:off x="1028655" y="1115282"/>
            <a:ext cx="16230600" cy="77057"/>
          </a:xfrm>
          <a:prstGeom prst="line">
            <a:avLst/>
          </a:prstGeom>
          <a:ln w="19050" cap="flat">
            <a:solidFill>
              <a:srgbClr val="BD8F53"/>
            </a:solidFill>
            <a:prstDash val="solid"/>
            <a:headEnd type="none" w="sm" len="sm"/>
            <a:tailEnd type="none" w="sm" len="sm"/>
          </a:ln>
        </p:spPr>
        <p:txBody>
          <a:bodyPr/>
          <a:lstStyle/>
          <a:p>
            <a:endParaRPr lang="zh-TW" altLang="en-US"/>
          </a:p>
        </p:txBody>
      </p:sp>
      <p:sp>
        <p:nvSpPr>
          <p:cNvPr id="3" name="TextBox 3"/>
          <p:cNvSpPr txBox="1"/>
          <p:nvPr/>
        </p:nvSpPr>
        <p:spPr>
          <a:xfrm>
            <a:off x="1028700" y="1153382"/>
            <a:ext cx="5729374" cy="1014072"/>
          </a:xfrm>
          <a:prstGeom prst="rect">
            <a:avLst/>
          </a:prstGeom>
        </p:spPr>
        <p:txBody>
          <a:bodyPr lIns="0" tIns="0" rIns="0" bIns="0" rtlCol="0" anchor="t">
            <a:spAutoFit/>
          </a:bodyPr>
          <a:lstStyle/>
          <a:p>
            <a:pPr marL="0" lvl="0" indent="0" algn="l">
              <a:lnSpc>
                <a:spcPts val="7840"/>
              </a:lnSpc>
              <a:spcBef>
                <a:spcPct val="0"/>
              </a:spcBef>
            </a:pPr>
            <a:r>
              <a:rPr lang="en-US" sz="7000">
                <a:solidFill>
                  <a:srgbClr val="9B4819"/>
                </a:solidFill>
                <a:latin typeface="芫荽"/>
                <a:ea typeface="芫荽"/>
                <a:cs typeface="芫荽"/>
                <a:sym typeface="芫荽"/>
              </a:rPr>
              <a:t>摘要</a:t>
            </a:r>
          </a:p>
        </p:txBody>
      </p:sp>
      <p:sp>
        <p:nvSpPr>
          <p:cNvPr id="4" name="TextBox 4"/>
          <p:cNvSpPr txBox="1"/>
          <p:nvPr/>
        </p:nvSpPr>
        <p:spPr>
          <a:xfrm>
            <a:off x="2999521" y="2794282"/>
            <a:ext cx="12688459" cy="5855024"/>
          </a:xfrm>
          <a:prstGeom prst="rect">
            <a:avLst/>
          </a:prstGeom>
        </p:spPr>
        <p:txBody>
          <a:bodyPr lIns="0" tIns="0" rIns="0" bIns="0" rtlCol="0" anchor="t">
            <a:spAutoFit/>
          </a:bodyPr>
          <a:lstStyle/>
          <a:p>
            <a:pPr algn="ctr">
              <a:lnSpc>
                <a:spcPts val="4249"/>
              </a:lnSpc>
            </a:pPr>
            <a:r>
              <a:rPr lang="en-US" sz="3035" dirty="0" err="1">
                <a:solidFill>
                  <a:srgbClr val="9B4819"/>
                </a:solidFill>
                <a:latin typeface="Noto Sans T Chinese"/>
                <a:ea typeface="Noto Sans T Chinese"/>
                <a:cs typeface="Noto Sans T Chinese"/>
                <a:sym typeface="Noto Sans T Chinese"/>
              </a:rPr>
              <a:t>隨著古典電腦技術的進步，它遇到了瓶頸。von</a:t>
            </a:r>
            <a:r>
              <a:rPr lang="en-US" sz="3035" dirty="0">
                <a:solidFill>
                  <a:srgbClr val="9B4819"/>
                </a:solidFill>
                <a:latin typeface="Noto Sans T Chinese"/>
                <a:ea typeface="Noto Sans T Chinese"/>
                <a:cs typeface="Noto Sans T Chinese"/>
                <a:sym typeface="Noto Sans T Chinese"/>
              </a:rPr>
              <a:t> Neumann 架構下，資料儲存技術進步緩慢，古典電腦的運算能力難以大幅提升。相較之下，量子電腦雖然還比較不成熟，但其針對特定問題的時間複雜度卻遠遠超過了經典電腦。然而，迄今為止還沒有一個完美的量子電腦系統，量子位元總是存在錯。因此糾錯變得極具挑戰性，需要一個與傳統完全不同的方法。</a:t>
            </a:r>
          </a:p>
          <a:p>
            <a:pPr algn="ctr">
              <a:lnSpc>
                <a:spcPts val="4249"/>
              </a:lnSpc>
            </a:pPr>
            <a:r>
              <a:rPr lang="en-US" sz="3035" dirty="0">
                <a:solidFill>
                  <a:srgbClr val="9B4819"/>
                </a:solidFill>
                <a:latin typeface="Noto Sans T Chinese"/>
                <a:ea typeface="Noto Sans T Chinese"/>
                <a:cs typeface="Noto Sans T Chinese"/>
                <a:sym typeface="Noto Sans T Chinese"/>
              </a:rPr>
              <a:t> </a:t>
            </a:r>
            <a:r>
              <a:rPr lang="en-US" sz="3035" dirty="0" err="1">
                <a:solidFill>
                  <a:srgbClr val="9B4819"/>
                </a:solidFill>
                <a:latin typeface="Noto Sans T Chinese"/>
                <a:ea typeface="Noto Sans T Chinese"/>
                <a:cs typeface="Noto Sans T Chinese"/>
                <a:sym typeface="Noto Sans T Chinese"/>
              </a:rPr>
              <a:t>在我們的研究中，我們使用模擬器來實現</a:t>
            </a:r>
            <a:r>
              <a:rPr lang="en-US" sz="3035" dirty="0">
                <a:solidFill>
                  <a:srgbClr val="9B4819"/>
                </a:solidFill>
                <a:latin typeface="Noto Sans T Chinese"/>
                <a:ea typeface="Noto Sans T Chinese"/>
                <a:cs typeface="Noto Sans T Chinese"/>
                <a:sym typeface="Noto Sans T Chinese"/>
              </a:rPr>
              <a:t> Shor </a:t>
            </a:r>
            <a:r>
              <a:rPr lang="en-US" sz="3035" dirty="0" err="1">
                <a:solidFill>
                  <a:srgbClr val="9B4819"/>
                </a:solidFill>
                <a:latin typeface="Noto Sans T Chinese"/>
                <a:ea typeface="Noto Sans T Chinese"/>
                <a:cs typeface="Noto Sans T Chinese"/>
                <a:sym typeface="Noto Sans T Chinese"/>
              </a:rPr>
              <a:t>糾錯碼（SRCC</a:t>
            </a:r>
            <a:r>
              <a:rPr lang="en-US" sz="3035" dirty="0">
                <a:solidFill>
                  <a:srgbClr val="9B4819"/>
                </a:solidFill>
                <a:latin typeface="Noto Sans T Chinese"/>
                <a:ea typeface="Noto Sans T Chinese"/>
                <a:cs typeface="Noto Sans T Chinese"/>
                <a:sym typeface="Noto Sans T Chinese"/>
              </a:rPr>
              <a:t>），</a:t>
            </a:r>
            <a:r>
              <a:rPr lang="en-US" sz="3035" dirty="0" err="1">
                <a:solidFill>
                  <a:srgbClr val="9B4819"/>
                </a:solidFill>
                <a:latin typeface="Noto Sans T Chinese"/>
                <a:ea typeface="Noto Sans T Chinese"/>
                <a:cs typeface="Noto Sans T Chinese"/>
                <a:sym typeface="Noto Sans T Chinese"/>
              </a:rPr>
              <a:t>並針對位元翻轉錯誤問題開發了隨機方法</a:t>
            </a:r>
            <a:r>
              <a:rPr lang="en-US" sz="3035" dirty="0">
                <a:solidFill>
                  <a:srgbClr val="9B4819"/>
                </a:solidFill>
                <a:latin typeface="Noto Sans T Chinese"/>
                <a:ea typeface="Noto Sans T Chinese"/>
                <a:cs typeface="Noto Sans T Chinese"/>
                <a:sym typeface="Noto Sans T Chinese"/>
              </a:rPr>
              <a:t> Shor </a:t>
            </a:r>
            <a:r>
              <a:rPr lang="en-US" sz="3035" dirty="0" err="1">
                <a:solidFill>
                  <a:srgbClr val="9B4819"/>
                </a:solidFill>
                <a:latin typeface="Noto Sans T Chinese"/>
                <a:ea typeface="Noto Sans T Chinese"/>
                <a:cs typeface="Noto Sans T Chinese"/>
                <a:sym typeface="Noto Sans T Chinese"/>
              </a:rPr>
              <a:t>糾錯碼（SRCC-R</a:t>
            </a:r>
            <a:r>
              <a:rPr lang="en-US" sz="3035" dirty="0">
                <a:solidFill>
                  <a:srgbClr val="9B4819"/>
                </a:solidFill>
                <a:latin typeface="Noto Sans T Chinese"/>
                <a:ea typeface="Noto Sans T Chinese"/>
                <a:cs typeface="Noto Sans T Chinese"/>
                <a:sym typeface="Noto Sans T Chinese"/>
              </a:rPr>
              <a:t>）。</a:t>
            </a:r>
            <a:r>
              <a:rPr lang="en-US" sz="3035" dirty="0" err="1">
                <a:solidFill>
                  <a:srgbClr val="9B4819"/>
                </a:solidFill>
                <a:latin typeface="Noto Sans T Chinese"/>
                <a:ea typeface="Noto Sans T Chinese"/>
                <a:cs typeface="Noto Sans T Chinese"/>
                <a:sym typeface="Noto Sans T Chinese"/>
              </a:rPr>
              <a:t>我們考慮錯誤率為</a:t>
            </a:r>
            <a:r>
              <a:rPr lang="en-US" sz="3035" dirty="0">
                <a:solidFill>
                  <a:srgbClr val="9B4819"/>
                </a:solidFill>
                <a:latin typeface="Noto Sans T Chinese"/>
                <a:ea typeface="Noto Sans T Chinese"/>
                <a:cs typeface="Noto Sans T Chinese"/>
                <a:sym typeface="Noto Sans T Chinese"/>
              </a:rPr>
              <a:t> 0.007 和 0.002 的 IBM </a:t>
            </a:r>
            <a:r>
              <a:rPr lang="en-US" sz="3035" dirty="0" err="1">
                <a:solidFill>
                  <a:srgbClr val="9B4819"/>
                </a:solidFill>
                <a:latin typeface="Noto Sans T Chinese"/>
                <a:ea typeface="Noto Sans T Chinese"/>
                <a:cs typeface="Noto Sans T Chinese"/>
                <a:sym typeface="Noto Sans T Chinese"/>
              </a:rPr>
              <a:t>量子電腦系統</a:t>
            </a:r>
            <a:r>
              <a:rPr lang="en-US" sz="3035" dirty="0">
                <a:solidFill>
                  <a:srgbClr val="9B4819"/>
                </a:solidFill>
                <a:latin typeface="Noto Sans T Chinese"/>
                <a:ea typeface="Noto Sans T Chinese"/>
                <a:cs typeface="Noto Sans T Chinese"/>
                <a:sym typeface="Noto Sans T Chinese"/>
              </a:rPr>
              <a:t>。 </a:t>
            </a:r>
            <a:r>
              <a:rPr lang="en-US" sz="3035" dirty="0" err="1">
                <a:solidFill>
                  <a:srgbClr val="9B4819"/>
                </a:solidFill>
                <a:latin typeface="Noto Sans T Chinese"/>
                <a:ea typeface="Noto Sans T Chinese"/>
                <a:cs typeface="Noto Sans T Chinese"/>
                <a:sym typeface="Noto Sans T Chinese"/>
              </a:rPr>
              <a:t>我們的結果表明，使用</a:t>
            </a:r>
            <a:r>
              <a:rPr lang="en-US" sz="3035" dirty="0">
                <a:solidFill>
                  <a:srgbClr val="9B4819"/>
                </a:solidFill>
                <a:latin typeface="Noto Sans T Chinese"/>
                <a:ea typeface="Noto Sans T Chinese"/>
                <a:cs typeface="Noto Sans T Chinese"/>
                <a:sym typeface="Noto Sans T Chinese"/>
              </a:rPr>
              <a:t> </a:t>
            </a:r>
            <a:r>
              <a:rPr lang="en-US" sz="3035" dirty="0" err="1">
                <a:solidFill>
                  <a:srgbClr val="9B4819"/>
                </a:solidFill>
                <a:latin typeface="Noto Sans T Chinese"/>
                <a:ea typeface="Noto Sans T Chinese"/>
                <a:cs typeface="Noto Sans T Chinese"/>
                <a:sym typeface="Noto Sans T Chinese"/>
              </a:rPr>
              <a:t>SRCC，翻轉錯誤可以糾正少於</a:t>
            </a:r>
            <a:r>
              <a:rPr lang="en-US" sz="3035" dirty="0">
                <a:solidFill>
                  <a:srgbClr val="9B4819"/>
                </a:solidFill>
                <a:latin typeface="Noto Sans T Chinese"/>
                <a:ea typeface="Noto Sans T Chinese"/>
                <a:cs typeface="Noto Sans T Chinese"/>
                <a:sym typeface="Noto Sans T Chinese"/>
              </a:rPr>
              <a:t> 25 </a:t>
            </a:r>
            <a:r>
              <a:rPr lang="en-US" sz="3035" dirty="0" err="1">
                <a:solidFill>
                  <a:srgbClr val="9B4819"/>
                </a:solidFill>
                <a:latin typeface="Noto Sans T Chinese"/>
                <a:ea typeface="Noto Sans T Chinese"/>
                <a:cs typeface="Noto Sans T Chinese"/>
                <a:sym typeface="Noto Sans T Chinese"/>
              </a:rPr>
              <a:t>個受控非門，正確率為</a:t>
            </a:r>
            <a:r>
              <a:rPr lang="en-US" sz="3035" dirty="0">
                <a:solidFill>
                  <a:srgbClr val="9B4819"/>
                </a:solidFill>
                <a:latin typeface="Noto Sans T Chinese"/>
                <a:ea typeface="Noto Sans T Chinese"/>
                <a:cs typeface="Noto Sans T Chinese"/>
                <a:sym typeface="Noto Sans T Chinese"/>
              </a:rPr>
              <a:t> 0.97。在我們的方法中，SRCC-R </a:t>
            </a:r>
            <a:r>
              <a:rPr lang="en-US" sz="3035" dirty="0" err="1">
                <a:solidFill>
                  <a:srgbClr val="9B4819"/>
                </a:solidFill>
                <a:latin typeface="Noto Sans T Chinese"/>
                <a:ea typeface="Noto Sans T Chinese"/>
                <a:cs typeface="Noto Sans T Chinese"/>
                <a:sym typeface="Noto Sans T Chinese"/>
              </a:rPr>
              <a:t>的翻轉錯誤可以修正超過</a:t>
            </a:r>
            <a:r>
              <a:rPr lang="en-US" sz="3035" dirty="0">
                <a:solidFill>
                  <a:srgbClr val="9B4819"/>
                </a:solidFill>
                <a:latin typeface="Noto Sans T Chinese"/>
                <a:ea typeface="Noto Sans T Chinese"/>
                <a:cs typeface="Noto Sans T Chinese"/>
                <a:sym typeface="Noto Sans T Chinese"/>
              </a:rPr>
              <a:t> 500 </a:t>
            </a:r>
            <a:r>
              <a:rPr lang="en-US" sz="3035" dirty="0" err="1">
                <a:solidFill>
                  <a:srgbClr val="9B4819"/>
                </a:solidFill>
                <a:latin typeface="Noto Sans T Chinese"/>
                <a:ea typeface="Noto Sans T Chinese"/>
                <a:cs typeface="Noto Sans T Chinese"/>
                <a:sym typeface="Noto Sans T Chinese"/>
              </a:rPr>
              <a:t>個受控非閘，正確率為</a:t>
            </a:r>
            <a:r>
              <a:rPr lang="en-US" sz="3035" dirty="0">
                <a:solidFill>
                  <a:srgbClr val="9B4819"/>
                </a:solidFill>
                <a:latin typeface="Noto Sans T Chinese"/>
                <a:ea typeface="Noto Sans T Chinese"/>
                <a:cs typeface="Noto Sans T Chinese"/>
                <a:sym typeface="Noto Sans T Chinese"/>
              </a:rPr>
              <a:t> 0.95。</a:t>
            </a:r>
          </a:p>
          <a:p>
            <a:pPr algn="ctr">
              <a:lnSpc>
                <a:spcPts val="4249"/>
              </a:lnSpc>
              <a:spcBef>
                <a:spcPct val="0"/>
              </a:spcBef>
            </a:pPr>
            <a:endParaRPr lang="en-US" sz="3035" dirty="0">
              <a:solidFill>
                <a:srgbClr val="9B4819"/>
              </a:solidFill>
              <a:latin typeface="Noto Sans T Chinese"/>
              <a:ea typeface="Noto Sans T Chinese"/>
              <a:cs typeface="Noto Sans T Chinese"/>
              <a:sym typeface="Noto Sans T Chines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Freeform 2"/>
          <p:cNvSpPr/>
          <p:nvPr/>
        </p:nvSpPr>
        <p:spPr>
          <a:xfrm>
            <a:off x="5659116" y="2491032"/>
            <a:ext cx="12168870" cy="7317440"/>
          </a:xfrm>
          <a:custGeom>
            <a:avLst/>
            <a:gdLst/>
            <a:ahLst/>
            <a:cxnLst/>
            <a:rect l="l" t="t" r="r" b="b"/>
            <a:pathLst>
              <a:path w="12168870" h="7317440">
                <a:moveTo>
                  <a:pt x="0" y="0"/>
                </a:moveTo>
                <a:lnTo>
                  <a:pt x="12168870" y="0"/>
                </a:lnTo>
                <a:lnTo>
                  <a:pt x="12168870" y="7317439"/>
                </a:lnTo>
                <a:lnTo>
                  <a:pt x="0" y="7317439"/>
                </a:lnTo>
                <a:lnTo>
                  <a:pt x="0" y="0"/>
                </a:lnTo>
                <a:close/>
              </a:path>
            </a:pathLst>
          </a:custGeom>
          <a:blipFill>
            <a:blip r:embed="rId2"/>
            <a:stretch>
              <a:fillRect/>
            </a:stretch>
          </a:blipFill>
        </p:spPr>
        <p:txBody>
          <a:bodyPr/>
          <a:lstStyle/>
          <a:p>
            <a:endParaRPr lang="zh-TW" altLang="en-US"/>
          </a:p>
        </p:txBody>
      </p:sp>
      <p:sp>
        <p:nvSpPr>
          <p:cNvPr id="3" name="AutoShape 3"/>
          <p:cNvSpPr/>
          <p:nvPr/>
        </p:nvSpPr>
        <p:spPr>
          <a:xfrm flipV="1">
            <a:off x="654168" y="546146"/>
            <a:ext cx="16230600" cy="77057"/>
          </a:xfrm>
          <a:prstGeom prst="line">
            <a:avLst/>
          </a:prstGeom>
          <a:ln w="19050" cap="flat">
            <a:solidFill>
              <a:srgbClr val="BD8F53"/>
            </a:solidFill>
            <a:prstDash val="solid"/>
            <a:headEnd type="none" w="sm" len="sm"/>
            <a:tailEnd type="none" w="sm" len="sm"/>
          </a:ln>
        </p:spPr>
        <p:txBody>
          <a:bodyPr/>
          <a:lstStyle/>
          <a:p>
            <a:endParaRPr lang="zh-TW" altLang="en-US"/>
          </a:p>
        </p:txBody>
      </p:sp>
      <p:sp>
        <p:nvSpPr>
          <p:cNvPr id="4" name="Freeform 4"/>
          <p:cNvSpPr/>
          <p:nvPr/>
        </p:nvSpPr>
        <p:spPr>
          <a:xfrm rot="-5400000">
            <a:off x="7446724" y="2704740"/>
            <a:ext cx="3044989" cy="1832530"/>
          </a:xfrm>
          <a:custGeom>
            <a:avLst/>
            <a:gdLst/>
            <a:ahLst/>
            <a:cxnLst/>
            <a:rect l="l" t="t" r="r" b="b"/>
            <a:pathLst>
              <a:path w="3044989" h="1832530">
                <a:moveTo>
                  <a:pt x="0" y="0"/>
                </a:moveTo>
                <a:lnTo>
                  <a:pt x="3044989" y="0"/>
                </a:lnTo>
                <a:lnTo>
                  <a:pt x="3044989" y="1832530"/>
                </a:lnTo>
                <a:lnTo>
                  <a:pt x="0" y="18325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5" name="TextBox 5"/>
          <p:cNvSpPr txBox="1"/>
          <p:nvPr/>
        </p:nvSpPr>
        <p:spPr>
          <a:xfrm>
            <a:off x="654168" y="661303"/>
            <a:ext cx="10710219" cy="859476"/>
          </a:xfrm>
          <a:prstGeom prst="rect">
            <a:avLst/>
          </a:prstGeom>
        </p:spPr>
        <p:txBody>
          <a:bodyPr lIns="0" tIns="0" rIns="0" bIns="0" rtlCol="0" anchor="t">
            <a:spAutoFit/>
          </a:bodyPr>
          <a:lstStyle/>
          <a:p>
            <a:pPr marL="0" lvl="0" indent="0" algn="l">
              <a:lnSpc>
                <a:spcPts val="6628"/>
              </a:lnSpc>
              <a:spcBef>
                <a:spcPct val="0"/>
              </a:spcBef>
            </a:pPr>
            <a:r>
              <a:rPr lang="en-US" sz="5918">
                <a:solidFill>
                  <a:srgbClr val="9B4819"/>
                </a:solidFill>
                <a:latin typeface="芫荽"/>
                <a:ea typeface="芫荽"/>
                <a:cs typeface="芫荽"/>
                <a:sym typeface="芫荽"/>
              </a:rPr>
              <a:t>Implementation and Analysis</a:t>
            </a:r>
          </a:p>
        </p:txBody>
      </p:sp>
      <p:sp>
        <p:nvSpPr>
          <p:cNvPr id="6" name="TextBox 6"/>
          <p:cNvSpPr txBox="1"/>
          <p:nvPr/>
        </p:nvSpPr>
        <p:spPr>
          <a:xfrm>
            <a:off x="654168" y="3764168"/>
            <a:ext cx="4595459" cy="4287147"/>
          </a:xfrm>
          <a:prstGeom prst="rect">
            <a:avLst/>
          </a:prstGeom>
        </p:spPr>
        <p:txBody>
          <a:bodyPr lIns="0" tIns="0" rIns="0" bIns="0" rtlCol="0" anchor="t">
            <a:spAutoFit/>
          </a:bodyPr>
          <a:lstStyle/>
          <a:p>
            <a:pPr algn="ctr">
              <a:lnSpc>
                <a:spcPts val="3115"/>
              </a:lnSpc>
              <a:spcBef>
                <a:spcPct val="0"/>
              </a:spcBef>
            </a:pPr>
            <a:r>
              <a:rPr lang="en-US" sz="2225" spc="133">
                <a:solidFill>
                  <a:srgbClr val="9B4819"/>
                </a:solidFill>
                <a:latin typeface="Noto Sans T Chinese"/>
                <a:ea typeface="Noto Sans T Chinese"/>
                <a:cs typeface="Noto Sans T Chinese"/>
                <a:sym typeface="Noto Sans T Chinese"/>
              </a:rPr>
              <a:t>THE RESULTS OF “WRITE BACK AFTER ALL BITS ARE FINISHED”. IT IS OBVIOUSLY THAT THE CORRECT RATE IS ENHACEND. IT IS SHOULD BE MENTION THAT WE GIVE A HUGE ERROR IN 100TH CONTROLLED-NOT GATES OPERATIONS IN THE SYSTEM. IN OUR METHOD THE CORRECT RATE WILL BE RECOVERED.</a:t>
            </a:r>
          </a:p>
        </p:txBody>
      </p:sp>
      <p:sp>
        <p:nvSpPr>
          <p:cNvPr id="7" name="TextBox 7"/>
          <p:cNvSpPr txBox="1"/>
          <p:nvPr/>
        </p:nvSpPr>
        <p:spPr>
          <a:xfrm>
            <a:off x="6807260" y="1454104"/>
            <a:ext cx="11095632" cy="645138"/>
          </a:xfrm>
          <a:prstGeom prst="rect">
            <a:avLst/>
          </a:prstGeom>
        </p:spPr>
        <p:txBody>
          <a:bodyPr lIns="0" tIns="0" rIns="0" bIns="0" rtlCol="0" anchor="t">
            <a:spAutoFit/>
          </a:bodyPr>
          <a:lstStyle/>
          <a:p>
            <a:pPr algn="r">
              <a:lnSpc>
                <a:spcPts val="5392"/>
              </a:lnSpc>
              <a:spcBef>
                <a:spcPct val="0"/>
              </a:spcBef>
            </a:pPr>
            <a:r>
              <a:rPr lang="en-US" sz="3851" spc="231">
                <a:solidFill>
                  <a:srgbClr val="9B4819"/>
                </a:solidFill>
                <a:latin typeface="Noto Sans T Chinese"/>
                <a:ea typeface="Noto Sans T Chinese"/>
                <a:cs typeface="Noto Sans T Chinese"/>
                <a:sym typeface="Noto Sans T Chinese"/>
              </a:rPr>
              <a:t>-WRITE BACK AFTER ALL BITS ARE FINISHED</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Freeform 2"/>
          <p:cNvSpPr/>
          <p:nvPr/>
        </p:nvSpPr>
        <p:spPr>
          <a:xfrm>
            <a:off x="5993076" y="2730490"/>
            <a:ext cx="6301849" cy="4826021"/>
          </a:xfrm>
          <a:custGeom>
            <a:avLst/>
            <a:gdLst/>
            <a:ahLst/>
            <a:cxnLst/>
            <a:rect l="l" t="t" r="r" b="b"/>
            <a:pathLst>
              <a:path w="6301849" h="4826021">
                <a:moveTo>
                  <a:pt x="0" y="0"/>
                </a:moveTo>
                <a:lnTo>
                  <a:pt x="6301848" y="0"/>
                </a:lnTo>
                <a:lnTo>
                  <a:pt x="6301848" y="4826020"/>
                </a:lnTo>
                <a:lnTo>
                  <a:pt x="0" y="4826020"/>
                </a:lnTo>
                <a:lnTo>
                  <a:pt x="0" y="0"/>
                </a:lnTo>
                <a:close/>
              </a:path>
            </a:pathLst>
          </a:custGeom>
          <a:blipFill>
            <a:blip r:embed="rId2"/>
            <a:stretch>
              <a:fillRect t="-1015"/>
            </a:stretch>
          </a:blipFill>
        </p:spPr>
        <p:txBody>
          <a:bodyPr/>
          <a:lstStyle/>
          <a:p>
            <a:endParaRPr lang="zh-TW" altLang="en-US"/>
          </a:p>
        </p:txBody>
      </p:sp>
      <p:sp>
        <p:nvSpPr>
          <p:cNvPr id="3" name="AutoShape 3"/>
          <p:cNvSpPr/>
          <p:nvPr/>
        </p:nvSpPr>
        <p:spPr>
          <a:xfrm flipV="1">
            <a:off x="654168" y="546146"/>
            <a:ext cx="16230600" cy="77057"/>
          </a:xfrm>
          <a:prstGeom prst="line">
            <a:avLst/>
          </a:prstGeom>
          <a:ln w="19050" cap="flat">
            <a:solidFill>
              <a:srgbClr val="BD8F53"/>
            </a:solidFill>
            <a:prstDash val="solid"/>
            <a:headEnd type="none" w="sm" len="sm"/>
            <a:tailEnd type="none" w="sm" len="sm"/>
          </a:ln>
        </p:spPr>
        <p:txBody>
          <a:bodyPr/>
          <a:lstStyle/>
          <a:p>
            <a:endParaRPr lang="zh-TW" altLang="en-US"/>
          </a:p>
        </p:txBody>
      </p:sp>
      <p:sp>
        <p:nvSpPr>
          <p:cNvPr id="4" name="TextBox 4"/>
          <p:cNvSpPr txBox="1"/>
          <p:nvPr/>
        </p:nvSpPr>
        <p:spPr>
          <a:xfrm>
            <a:off x="654168" y="661303"/>
            <a:ext cx="10710219" cy="859476"/>
          </a:xfrm>
          <a:prstGeom prst="rect">
            <a:avLst/>
          </a:prstGeom>
        </p:spPr>
        <p:txBody>
          <a:bodyPr lIns="0" tIns="0" rIns="0" bIns="0" rtlCol="0" anchor="t">
            <a:spAutoFit/>
          </a:bodyPr>
          <a:lstStyle/>
          <a:p>
            <a:pPr marL="0" lvl="0" indent="0" algn="l">
              <a:lnSpc>
                <a:spcPts val="6628"/>
              </a:lnSpc>
              <a:spcBef>
                <a:spcPct val="0"/>
              </a:spcBef>
            </a:pPr>
            <a:r>
              <a:rPr lang="en-US" sz="5918">
                <a:solidFill>
                  <a:srgbClr val="9B4819"/>
                </a:solidFill>
                <a:latin typeface="芫荽"/>
                <a:ea typeface="芫荽"/>
                <a:cs typeface="芫荽"/>
                <a:sym typeface="芫荽"/>
              </a:rPr>
              <a:t>Shuffle Randomly</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AutoShape 2"/>
          <p:cNvSpPr/>
          <p:nvPr/>
        </p:nvSpPr>
        <p:spPr>
          <a:xfrm flipV="1">
            <a:off x="654168" y="546146"/>
            <a:ext cx="16230600" cy="77057"/>
          </a:xfrm>
          <a:prstGeom prst="line">
            <a:avLst/>
          </a:prstGeom>
          <a:ln w="19050" cap="flat">
            <a:solidFill>
              <a:srgbClr val="BD8F53"/>
            </a:solidFill>
            <a:prstDash val="solid"/>
            <a:headEnd type="none" w="sm" len="sm"/>
            <a:tailEnd type="none" w="sm" len="sm"/>
          </a:ln>
        </p:spPr>
        <p:txBody>
          <a:bodyPr/>
          <a:lstStyle/>
          <a:p>
            <a:endParaRPr lang="zh-TW" altLang="en-US"/>
          </a:p>
        </p:txBody>
      </p:sp>
      <p:sp>
        <p:nvSpPr>
          <p:cNvPr id="3" name="Freeform 3"/>
          <p:cNvSpPr/>
          <p:nvPr/>
        </p:nvSpPr>
        <p:spPr>
          <a:xfrm>
            <a:off x="6070042" y="2756964"/>
            <a:ext cx="6147917" cy="4773072"/>
          </a:xfrm>
          <a:custGeom>
            <a:avLst/>
            <a:gdLst/>
            <a:ahLst/>
            <a:cxnLst/>
            <a:rect l="l" t="t" r="r" b="b"/>
            <a:pathLst>
              <a:path w="6147917" h="4773072">
                <a:moveTo>
                  <a:pt x="0" y="0"/>
                </a:moveTo>
                <a:lnTo>
                  <a:pt x="6147916" y="0"/>
                </a:lnTo>
                <a:lnTo>
                  <a:pt x="6147916" y="4773072"/>
                </a:lnTo>
                <a:lnTo>
                  <a:pt x="0" y="4773072"/>
                </a:lnTo>
                <a:lnTo>
                  <a:pt x="0" y="0"/>
                </a:lnTo>
                <a:close/>
              </a:path>
            </a:pathLst>
          </a:custGeom>
          <a:blipFill>
            <a:blip r:embed="rId2"/>
            <a:stretch>
              <a:fillRect l="-75" r="-75" b="-1120"/>
            </a:stretch>
          </a:blipFill>
        </p:spPr>
        <p:txBody>
          <a:bodyPr/>
          <a:lstStyle/>
          <a:p>
            <a:endParaRPr lang="zh-TW" altLang="en-US"/>
          </a:p>
        </p:txBody>
      </p:sp>
      <p:sp>
        <p:nvSpPr>
          <p:cNvPr id="4" name="TextBox 4"/>
          <p:cNvSpPr txBox="1"/>
          <p:nvPr/>
        </p:nvSpPr>
        <p:spPr>
          <a:xfrm>
            <a:off x="654168" y="661303"/>
            <a:ext cx="10710219" cy="859476"/>
          </a:xfrm>
          <a:prstGeom prst="rect">
            <a:avLst/>
          </a:prstGeom>
        </p:spPr>
        <p:txBody>
          <a:bodyPr lIns="0" tIns="0" rIns="0" bIns="0" rtlCol="0" anchor="t">
            <a:spAutoFit/>
          </a:bodyPr>
          <a:lstStyle/>
          <a:p>
            <a:pPr marL="0" lvl="0" indent="0" algn="l">
              <a:lnSpc>
                <a:spcPts val="6628"/>
              </a:lnSpc>
              <a:spcBef>
                <a:spcPct val="0"/>
              </a:spcBef>
            </a:pPr>
            <a:r>
              <a:rPr lang="en-US" sz="5918">
                <a:solidFill>
                  <a:srgbClr val="9B4819"/>
                </a:solidFill>
                <a:latin typeface="芫荽"/>
                <a:ea typeface="芫荽"/>
                <a:cs typeface="芫荽"/>
                <a:sym typeface="芫荽"/>
              </a:rPr>
              <a:t>Shuffle Randomly</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AutoShape 2"/>
          <p:cNvSpPr/>
          <p:nvPr/>
        </p:nvSpPr>
        <p:spPr>
          <a:xfrm flipV="1">
            <a:off x="654168" y="546146"/>
            <a:ext cx="16230600" cy="77057"/>
          </a:xfrm>
          <a:prstGeom prst="line">
            <a:avLst/>
          </a:prstGeom>
          <a:ln w="19050" cap="flat">
            <a:solidFill>
              <a:srgbClr val="BD8F53"/>
            </a:solidFill>
            <a:prstDash val="solid"/>
            <a:headEnd type="none" w="sm" len="sm"/>
            <a:tailEnd type="none" w="sm" len="sm"/>
          </a:ln>
        </p:spPr>
        <p:txBody>
          <a:bodyPr/>
          <a:lstStyle/>
          <a:p>
            <a:endParaRPr lang="zh-TW" altLang="en-US"/>
          </a:p>
        </p:txBody>
      </p:sp>
      <p:sp>
        <p:nvSpPr>
          <p:cNvPr id="3" name="TextBox 3"/>
          <p:cNvSpPr txBox="1"/>
          <p:nvPr/>
        </p:nvSpPr>
        <p:spPr>
          <a:xfrm>
            <a:off x="654168" y="661303"/>
            <a:ext cx="10710219" cy="859476"/>
          </a:xfrm>
          <a:prstGeom prst="rect">
            <a:avLst/>
          </a:prstGeom>
        </p:spPr>
        <p:txBody>
          <a:bodyPr lIns="0" tIns="0" rIns="0" bIns="0" rtlCol="0" anchor="t">
            <a:spAutoFit/>
          </a:bodyPr>
          <a:lstStyle/>
          <a:p>
            <a:pPr marL="0" lvl="0" indent="0" algn="l">
              <a:lnSpc>
                <a:spcPts val="6628"/>
              </a:lnSpc>
              <a:spcBef>
                <a:spcPct val="0"/>
              </a:spcBef>
            </a:pPr>
            <a:r>
              <a:rPr lang="en-US" sz="5918">
                <a:solidFill>
                  <a:srgbClr val="9B4819"/>
                </a:solidFill>
                <a:latin typeface="芫荽"/>
                <a:ea typeface="芫荽"/>
                <a:cs typeface="芫荽"/>
                <a:sym typeface="芫荽"/>
              </a:rPr>
              <a:t>Shuffle Randomly</a:t>
            </a:r>
          </a:p>
        </p:txBody>
      </p:sp>
      <p:sp>
        <p:nvSpPr>
          <p:cNvPr id="4" name="Freeform 4"/>
          <p:cNvSpPr/>
          <p:nvPr/>
        </p:nvSpPr>
        <p:spPr>
          <a:xfrm>
            <a:off x="6105878" y="2811331"/>
            <a:ext cx="6076244" cy="4664337"/>
          </a:xfrm>
          <a:custGeom>
            <a:avLst/>
            <a:gdLst/>
            <a:ahLst/>
            <a:cxnLst/>
            <a:rect l="l" t="t" r="r" b="b"/>
            <a:pathLst>
              <a:path w="6076244" h="4664337">
                <a:moveTo>
                  <a:pt x="0" y="0"/>
                </a:moveTo>
                <a:lnTo>
                  <a:pt x="6076244" y="0"/>
                </a:lnTo>
                <a:lnTo>
                  <a:pt x="6076244" y="4664338"/>
                </a:lnTo>
                <a:lnTo>
                  <a:pt x="0" y="4664338"/>
                </a:lnTo>
                <a:lnTo>
                  <a:pt x="0" y="0"/>
                </a:lnTo>
                <a:close/>
              </a:path>
            </a:pathLst>
          </a:custGeom>
          <a:blipFill>
            <a:blip r:embed="rId2"/>
            <a:stretch>
              <a:fillRect/>
            </a:stretch>
          </a:blipFill>
        </p:spPr>
        <p:txBody>
          <a:bodyPr/>
          <a:lstStyle/>
          <a:p>
            <a:endParaRPr lang="zh-TW"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Freeform 2"/>
          <p:cNvSpPr/>
          <p:nvPr/>
        </p:nvSpPr>
        <p:spPr>
          <a:xfrm>
            <a:off x="1599811" y="1974636"/>
            <a:ext cx="15088378" cy="7940259"/>
          </a:xfrm>
          <a:custGeom>
            <a:avLst/>
            <a:gdLst/>
            <a:ahLst/>
            <a:cxnLst/>
            <a:rect l="l" t="t" r="r" b="b"/>
            <a:pathLst>
              <a:path w="15088378" h="7940259">
                <a:moveTo>
                  <a:pt x="0" y="0"/>
                </a:moveTo>
                <a:lnTo>
                  <a:pt x="15088378" y="0"/>
                </a:lnTo>
                <a:lnTo>
                  <a:pt x="15088378" y="7940259"/>
                </a:lnTo>
                <a:lnTo>
                  <a:pt x="0" y="7940259"/>
                </a:lnTo>
                <a:lnTo>
                  <a:pt x="0" y="0"/>
                </a:lnTo>
                <a:close/>
              </a:path>
            </a:pathLst>
          </a:custGeom>
          <a:blipFill>
            <a:blip r:embed="rId2"/>
            <a:stretch>
              <a:fillRect/>
            </a:stretch>
          </a:blipFill>
        </p:spPr>
        <p:txBody>
          <a:bodyPr/>
          <a:lstStyle/>
          <a:p>
            <a:endParaRPr lang="zh-TW" altLang="en-US"/>
          </a:p>
        </p:txBody>
      </p:sp>
      <p:sp>
        <p:nvSpPr>
          <p:cNvPr id="3" name="TextBox 3"/>
          <p:cNvSpPr txBox="1"/>
          <p:nvPr/>
        </p:nvSpPr>
        <p:spPr>
          <a:xfrm>
            <a:off x="1028700" y="521286"/>
            <a:ext cx="16688189" cy="967204"/>
          </a:xfrm>
          <a:prstGeom prst="rect">
            <a:avLst/>
          </a:prstGeom>
        </p:spPr>
        <p:txBody>
          <a:bodyPr lIns="0" tIns="0" rIns="0" bIns="0" rtlCol="0" anchor="t">
            <a:spAutoFit/>
          </a:bodyPr>
          <a:lstStyle/>
          <a:p>
            <a:pPr algn="ctr">
              <a:lnSpc>
                <a:spcPts val="3920"/>
              </a:lnSpc>
              <a:spcBef>
                <a:spcPct val="0"/>
              </a:spcBef>
            </a:pPr>
            <a:r>
              <a:rPr lang="en-US" sz="2800" spc="168">
                <a:solidFill>
                  <a:srgbClr val="9B4819"/>
                </a:solidFill>
                <a:latin typeface="Noto Sans T Chinese"/>
                <a:ea typeface="Noto Sans T Chinese"/>
                <a:cs typeface="Noto Sans T Chinese"/>
                <a:sym typeface="Noto Sans T Chinese"/>
              </a:rPr>
              <a:t>THE RESULTS OF OUR ALGORITHM. WE CAN SEE THAT EVEN MORE THAN 20 BITS SUCH AS 21 BITS AND 30 BITS CAN HAVE A GOOD EFFECT WHEN THE ERROR RATE IS 0.002</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AutoShape 2"/>
          <p:cNvSpPr/>
          <p:nvPr/>
        </p:nvSpPr>
        <p:spPr>
          <a:xfrm flipV="1">
            <a:off x="654168" y="546146"/>
            <a:ext cx="16230600" cy="77057"/>
          </a:xfrm>
          <a:prstGeom prst="line">
            <a:avLst/>
          </a:prstGeom>
          <a:ln w="19050" cap="flat">
            <a:solidFill>
              <a:srgbClr val="BD8F53"/>
            </a:solidFill>
            <a:prstDash val="solid"/>
            <a:headEnd type="none" w="sm" len="sm"/>
            <a:tailEnd type="none" w="sm" len="sm"/>
          </a:ln>
        </p:spPr>
        <p:txBody>
          <a:bodyPr/>
          <a:lstStyle/>
          <a:p>
            <a:endParaRPr lang="zh-TW" altLang="en-US"/>
          </a:p>
        </p:txBody>
      </p:sp>
      <p:sp>
        <p:nvSpPr>
          <p:cNvPr id="3" name="TextBox 3"/>
          <p:cNvSpPr txBox="1"/>
          <p:nvPr/>
        </p:nvSpPr>
        <p:spPr>
          <a:xfrm>
            <a:off x="654168" y="661303"/>
            <a:ext cx="2145930" cy="859476"/>
          </a:xfrm>
          <a:prstGeom prst="rect">
            <a:avLst/>
          </a:prstGeom>
        </p:spPr>
        <p:txBody>
          <a:bodyPr lIns="0" tIns="0" rIns="0" bIns="0" rtlCol="0" anchor="t">
            <a:spAutoFit/>
          </a:bodyPr>
          <a:lstStyle/>
          <a:p>
            <a:pPr marL="0" lvl="0" indent="0" algn="l">
              <a:lnSpc>
                <a:spcPts val="6628"/>
              </a:lnSpc>
              <a:spcBef>
                <a:spcPct val="0"/>
              </a:spcBef>
            </a:pPr>
            <a:r>
              <a:rPr lang="en-US" sz="5918">
                <a:solidFill>
                  <a:srgbClr val="9B4819"/>
                </a:solidFill>
                <a:latin typeface="芫荽"/>
                <a:ea typeface="芫荽"/>
                <a:cs typeface="芫荽"/>
                <a:sym typeface="芫荽"/>
              </a:rPr>
              <a:t>結論</a:t>
            </a:r>
          </a:p>
        </p:txBody>
      </p:sp>
      <p:sp>
        <p:nvSpPr>
          <p:cNvPr id="4" name="TextBox 4"/>
          <p:cNvSpPr txBox="1"/>
          <p:nvPr/>
        </p:nvSpPr>
        <p:spPr>
          <a:xfrm>
            <a:off x="2121084" y="2610297"/>
            <a:ext cx="13696270" cy="6648003"/>
          </a:xfrm>
          <a:prstGeom prst="rect">
            <a:avLst/>
          </a:prstGeom>
        </p:spPr>
        <p:txBody>
          <a:bodyPr lIns="0" tIns="0" rIns="0" bIns="0" rtlCol="0" anchor="t">
            <a:spAutoFit/>
          </a:bodyPr>
          <a:lstStyle/>
          <a:p>
            <a:pPr algn="ctr">
              <a:lnSpc>
                <a:spcPts val="5274"/>
              </a:lnSpc>
              <a:spcBef>
                <a:spcPct val="0"/>
              </a:spcBef>
            </a:pPr>
            <a:r>
              <a:rPr lang="en-US" sz="3767">
                <a:solidFill>
                  <a:srgbClr val="9B4819"/>
                </a:solidFill>
                <a:latin typeface="Noto Sans T Chinese"/>
                <a:ea typeface="Noto Sans T Chinese"/>
                <a:cs typeface="Noto Sans T Chinese"/>
                <a:sym typeface="Noto Sans T Chinese"/>
              </a:rPr>
              <a:t>總結來說，量子錯誤更正是一個複雜的問題。雖然我們提出的所有方法在錯誤率為 0.007 以下時無法保持穩定的準確率，但如果樂觀地採用 IBM 最新量子電腦的錯誤率（0.002）進行實驗，我們的方法確實可以在某一水準上保持準確率（0.95）。在這個過程中，我們還在特定時間施加了較大的錯誤率，以觀察我們的錯誤更正方法是否能靈活地將準確率恢復至原本的水準。結果顯示非常出色，我們的錯誤更正方法在 IBM 的量子電腦上能保持一定的準確率。此外，我們也理解了隨機排列對所有錯誤更正算法的重要性。在未來開發錯誤更正算法時，應特別關注該方法是否會導致隨機排列的出現。</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AutoShape 2"/>
          <p:cNvSpPr/>
          <p:nvPr/>
        </p:nvSpPr>
        <p:spPr>
          <a:xfrm flipV="1">
            <a:off x="654168" y="546146"/>
            <a:ext cx="16230600" cy="77057"/>
          </a:xfrm>
          <a:prstGeom prst="line">
            <a:avLst/>
          </a:prstGeom>
          <a:ln w="19050" cap="flat">
            <a:solidFill>
              <a:srgbClr val="BD8F53"/>
            </a:solidFill>
            <a:prstDash val="solid"/>
            <a:headEnd type="none" w="sm" len="sm"/>
            <a:tailEnd type="none" w="sm" len="sm"/>
          </a:ln>
        </p:spPr>
        <p:txBody>
          <a:bodyPr/>
          <a:lstStyle/>
          <a:p>
            <a:endParaRPr lang="zh-TW" altLang="en-US"/>
          </a:p>
        </p:txBody>
      </p:sp>
      <p:sp>
        <p:nvSpPr>
          <p:cNvPr id="3" name="TextBox 3"/>
          <p:cNvSpPr txBox="1"/>
          <p:nvPr/>
        </p:nvSpPr>
        <p:spPr>
          <a:xfrm>
            <a:off x="654168" y="661303"/>
            <a:ext cx="3419337" cy="859476"/>
          </a:xfrm>
          <a:prstGeom prst="rect">
            <a:avLst/>
          </a:prstGeom>
        </p:spPr>
        <p:txBody>
          <a:bodyPr lIns="0" tIns="0" rIns="0" bIns="0" rtlCol="0" anchor="t">
            <a:spAutoFit/>
          </a:bodyPr>
          <a:lstStyle/>
          <a:p>
            <a:pPr marL="0" lvl="0" indent="0" algn="l">
              <a:lnSpc>
                <a:spcPts val="6628"/>
              </a:lnSpc>
              <a:spcBef>
                <a:spcPct val="0"/>
              </a:spcBef>
            </a:pPr>
            <a:r>
              <a:rPr lang="en-US" sz="5918">
                <a:solidFill>
                  <a:srgbClr val="9B4819"/>
                </a:solidFill>
                <a:latin typeface="芫荽"/>
                <a:ea typeface="芫荽"/>
                <a:cs typeface="芫荽"/>
                <a:sym typeface="芫荽"/>
              </a:rPr>
              <a:t>參考文獻</a:t>
            </a:r>
          </a:p>
        </p:txBody>
      </p:sp>
      <p:sp>
        <p:nvSpPr>
          <p:cNvPr id="4" name="TextBox 4"/>
          <p:cNvSpPr txBox="1"/>
          <p:nvPr/>
        </p:nvSpPr>
        <p:spPr>
          <a:xfrm>
            <a:off x="878887" y="2498576"/>
            <a:ext cx="16005881" cy="5242222"/>
          </a:xfrm>
          <a:prstGeom prst="rect">
            <a:avLst/>
          </a:prstGeom>
        </p:spPr>
        <p:txBody>
          <a:bodyPr lIns="0" tIns="0" rIns="0" bIns="0" rtlCol="0" anchor="t">
            <a:spAutoFit/>
          </a:bodyPr>
          <a:lstStyle/>
          <a:p>
            <a:pPr algn="l">
              <a:lnSpc>
                <a:spcPts val="3500"/>
              </a:lnSpc>
              <a:spcBef>
                <a:spcPct val="0"/>
              </a:spcBef>
            </a:pPr>
            <a:r>
              <a:rPr lang="en-US" sz="2500" spc="150">
                <a:solidFill>
                  <a:srgbClr val="9B4819"/>
                </a:solidFill>
                <a:latin typeface="Noto Sans T Chinese"/>
                <a:ea typeface="Noto Sans T Chinese"/>
                <a:cs typeface="Noto Sans T Chinese"/>
                <a:sym typeface="Noto Sans T Chinese"/>
              </a:rPr>
              <a:t>[1] SHOR P. W., PHYS. REV. A, 52 (1995) R2493-R2496</a:t>
            </a:r>
          </a:p>
          <a:p>
            <a:pPr algn="l">
              <a:lnSpc>
                <a:spcPts val="3500"/>
              </a:lnSpc>
              <a:spcBef>
                <a:spcPct val="0"/>
              </a:spcBef>
            </a:pPr>
            <a:r>
              <a:rPr lang="en-US" sz="2500" spc="150">
                <a:solidFill>
                  <a:srgbClr val="9B4819"/>
                </a:solidFill>
                <a:latin typeface="Noto Sans T Chinese"/>
                <a:ea typeface="Noto Sans T Chinese"/>
                <a:cs typeface="Noto Sans T Chinese"/>
                <a:sym typeface="Noto Sans T Chinese"/>
              </a:rPr>
              <a:t>[2] STEANE A. M., PHYS. REV. LETT., 77 (1996) 793-767.</a:t>
            </a:r>
          </a:p>
          <a:p>
            <a:pPr algn="l">
              <a:lnSpc>
                <a:spcPts val="3500"/>
              </a:lnSpc>
              <a:spcBef>
                <a:spcPct val="0"/>
              </a:spcBef>
            </a:pPr>
            <a:r>
              <a:rPr lang="en-US" sz="2500" spc="150">
                <a:solidFill>
                  <a:srgbClr val="9B4819"/>
                </a:solidFill>
                <a:latin typeface="Noto Sans T Chinese"/>
                <a:ea typeface="Noto Sans T Chinese"/>
                <a:cs typeface="Noto Sans T Chinese"/>
                <a:sym typeface="Noto Sans T Chinese"/>
              </a:rPr>
              <a:t>[3] CALDERBANK A. R. AND SHOR P. W., PHYS. REV. A, 54 (1996) 1098-1105</a:t>
            </a:r>
          </a:p>
          <a:p>
            <a:pPr algn="l">
              <a:lnSpc>
                <a:spcPts val="3500"/>
              </a:lnSpc>
              <a:spcBef>
                <a:spcPct val="0"/>
              </a:spcBef>
            </a:pPr>
            <a:r>
              <a:rPr lang="en-US" sz="2500" spc="150">
                <a:solidFill>
                  <a:srgbClr val="9B4819"/>
                </a:solidFill>
                <a:latin typeface="Noto Sans T Chinese"/>
                <a:ea typeface="Noto Sans T Chinese"/>
                <a:cs typeface="Noto Sans T Chinese"/>
                <a:sym typeface="Noto Sans T Chinese"/>
              </a:rPr>
              <a:t>[4] STEANE A. M., PROC. ROY. SOC. LOND. A, 452 (1996) 2551-2577.</a:t>
            </a:r>
          </a:p>
          <a:p>
            <a:pPr algn="l">
              <a:lnSpc>
                <a:spcPts val="3500"/>
              </a:lnSpc>
              <a:spcBef>
                <a:spcPct val="0"/>
              </a:spcBef>
            </a:pPr>
            <a:r>
              <a:rPr lang="en-US" sz="2500" spc="150">
                <a:solidFill>
                  <a:srgbClr val="9B4819"/>
                </a:solidFill>
                <a:latin typeface="Noto Sans T Chinese"/>
                <a:ea typeface="Noto Sans T Chinese"/>
                <a:cs typeface="Noto Sans T Chinese"/>
                <a:sym typeface="Noto Sans T Chinese"/>
              </a:rPr>
              <a:t>[5] I. H. KIM, NOISE-RESILIENT PREPARATION OF QUANTUM MANY-BODY GROUND STATES, ARXIV:1703.00032 (2017).</a:t>
            </a:r>
          </a:p>
          <a:p>
            <a:pPr algn="l">
              <a:lnSpc>
                <a:spcPts val="3500"/>
              </a:lnSpc>
              <a:spcBef>
                <a:spcPct val="0"/>
              </a:spcBef>
            </a:pPr>
            <a:r>
              <a:rPr lang="en-US" sz="2500" spc="150">
                <a:solidFill>
                  <a:srgbClr val="9B4819"/>
                </a:solidFill>
                <a:latin typeface="Noto Sans T Chinese"/>
                <a:ea typeface="Noto Sans T Chinese"/>
                <a:cs typeface="Noto Sans T Chinese"/>
                <a:sym typeface="Noto Sans T Chinese"/>
              </a:rPr>
              <a:t>[6] AARON SOMOROFF, QUENTIN FICHEUX, RAYMOND A. MENCIA, HAONAN XIONG, ROMAN KUZMIN, AND VLADIMIR E. MANUCHARYAN, PHYS. REV. LETT. 130, 267001</a:t>
            </a:r>
          </a:p>
          <a:p>
            <a:pPr algn="l">
              <a:lnSpc>
                <a:spcPts val="3500"/>
              </a:lnSpc>
              <a:spcBef>
                <a:spcPct val="0"/>
              </a:spcBef>
            </a:pPr>
            <a:r>
              <a:rPr lang="en-US" sz="2500" spc="150">
                <a:solidFill>
                  <a:srgbClr val="9B4819"/>
                </a:solidFill>
                <a:latin typeface="Noto Sans T Chinese"/>
                <a:ea typeface="Noto Sans T Chinese"/>
                <a:cs typeface="Noto Sans T Chinese"/>
                <a:sym typeface="Noto Sans T Chinese"/>
              </a:rPr>
              <a:t>[7] D. WILLSCH, M. NOCON, F. JIN, H. DE RAEDT, AND K. MICHIELSEN, PHYS. REV. A 96. 062306</a:t>
            </a:r>
          </a:p>
          <a:p>
            <a:pPr algn="l">
              <a:lnSpc>
                <a:spcPts val="3500"/>
              </a:lnSpc>
              <a:spcBef>
                <a:spcPct val="0"/>
              </a:spcBef>
            </a:pPr>
            <a:r>
              <a:rPr lang="en-US" sz="2500" spc="150">
                <a:solidFill>
                  <a:srgbClr val="9B4819"/>
                </a:solidFill>
                <a:latin typeface="Noto Sans T Chinese"/>
                <a:ea typeface="Noto Sans T Chinese"/>
                <a:cs typeface="Noto Sans T Chinese"/>
                <a:sym typeface="Noto Sans T Chinese"/>
              </a:rPr>
              <a:t>[8] LENA FUNCKE, TOBIAS HARTUNG, KARL JANSEN, STEFAN KÜHN, PAOLO STORNATI, AND XIAOYANG WANG, PHYS. REV. A 105, 062404</a:t>
            </a:r>
          </a:p>
          <a:p>
            <a:pPr algn="l">
              <a:lnSpc>
                <a:spcPts val="3500"/>
              </a:lnSpc>
              <a:spcBef>
                <a:spcPct val="0"/>
              </a:spcBef>
            </a:pPr>
            <a:r>
              <a:rPr lang="en-US" sz="2500" spc="150">
                <a:solidFill>
                  <a:srgbClr val="9B4819"/>
                </a:solidFill>
                <a:latin typeface="Noto Sans T Chinese"/>
                <a:ea typeface="Noto Sans T Chinese"/>
                <a:cs typeface="Noto Sans T Chinese"/>
                <a:sym typeface="Noto Sans T Chinese"/>
              </a:rPr>
              <a:t>[9] HTTPS://WWW.IBM.COM/QUANTUM</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Box 2"/>
          <p:cNvSpPr txBox="1"/>
          <p:nvPr/>
        </p:nvSpPr>
        <p:spPr>
          <a:xfrm>
            <a:off x="2667000" y="3695700"/>
            <a:ext cx="15329793" cy="2460289"/>
          </a:xfrm>
          <a:prstGeom prst="rect">
            <a:avLst/>
          </a:prstGeom>
        </p:spPr>
        <p:txBody>
          <a:bodyPr wrap="square" lIns="0" tIns="0" rIns="0" bIns="0" rtlCol="0" anchor="t">
            <a:spAutoFit/>
          </a:bodyPr>
          <a:lstStyle/>
          <a:p>
            <a:pPr algn="ctr">
              <a:lnSpc>
                <a:spcPts val="21082"/>
              </a:lnSpc>
            </a:pPr>
            <a:r>
              <a:rPr lang="en-US" sz="15058" dirty="0" err="1">
                <a:solidFill>
                  <a:srgbClr val="9B4819"/>
                </a:solidFill>
                <a:latin typeface="圓體"/>
                <a:ea typeface="圓體"/>
                <a:cs typeface="圓體"/>
                <a:sym typeface="圓體"/>
              </a:rPr>
              <a:t>感謝聆聽</a:t>
            </a:r>
            <a:endParaRPr lang="en-US" sz="15058" dirty="0">
              <a:solidFill>
                <a:srgbClr val="9B4819"/>
              </a:solidFill>
              <a:latin typeface="圓體"/>
              <a:ea typeface="圓體"/>
              <a:cs typeface="圓體"/>
              <a:sym typeface="圓體"/>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1E8"/>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6702435-B5CA-967D-7903-63168AAB700C}"/>
              </a:ext>
            </a:extLst>
          </p:cNvPr>
          <p:cNvPicPr>
            <a:picLocks noChangeAspect="1"/>
          </p:cNvPicPr>
          <p:nvPr/>
        </p:nvPicPr>
        <p:blipFill>
          <a:blip r:embed="rId2"/>
          <a:stretch>
            <a:fillRect/>
          </a:stretch>
        </p:blipFill>
        <p:spPr>
          <a:xfrm>
            <a:off x="685800" y="495300"/>
            <a:ext cx="16430544" cy="80772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1E8"/>
        </a:solidFill>
        <a:effectLst/>
      </p:bgPr>
    </p:bg>
    <p:spTree>
      <p:nvGrpSpPr>
        <p:cNvPr id="1" name=""/>
        <p:cNvGrpSpPr/>
        <p:nvPr/>
      </p:nvGrpSpPr>
      <p:grpSpPr>
        <a:xfrm>
          <a:off x="0" y="0"/>
          <a:ext cx="0" cy="0"/>
          <a:chOff x="0" y="0"/>
          <a:chExt cx="0" cy="0"/>
        </a:xfrm>
      </p:grpSpPr>
      <p:sp>
        <p:nvSpPr>
          <p:cNvPr id="2" name="AutoShape 2"/>
          <p:cNvSpPr/>
          <p:nvPr/>
        </p:nvSpPr>
        <p:spPr>
          <a:xfrm flipV="1">
            <a:off x="1028655" y="857250"/>
            <a:ext cx="16230600" cy="77057"/>
          </a:xfrm>
          <a:prstGeom prst="line">
            <a:avLst/>
          </a:prstGeom>
          <a:ln w="19050" cap="flat">
            <a:solidFill>
              <a:srgbClr val="BD8F53"/>
            </a:solidFill>
            <a:prstDash val="solid"/>
            <a:headEnd type="none" w="sm" len="sm"/>
            <a:tailEnd type="none" w="sm" len="sm"/>
          </a:ln>
        </p:spPr>
        <p:txBody>
          <a:bodyPr/>
          <a:lstStyle/>
          <a:p>
            <a:endParaRPr lang="zh-TW" altLang="en-US"/>
          </a:p>
        </p:txBody>
      </p:sp>
      <p:sp>
        <p:nvSpPr>
          <p:cNvPr id="3" name="TextBox 3"/>
          <p:cNvSpPr txBox="1"/>
          <p:nvPr/>
        </p:nvSpPr>
        <p:spPr>
          <a:xfrm>
            <a:off x="980371" y="895350"/>
            <a:ext cx="10710219" cy="859476"/>
          </a:xfrm>
          <a:prstGeom prst="rect">
            <a:avLst/>
          </a:prstGeom>
        </p:spPr>
        <p:txBody>
          <a:bodyPr lIns="0" tIns="0" rIns="0" bIns="0" rtlCol="0" anchor="t">
            <a:spAutoFit/>
          </a:bodyPr>
          <a:lstStyle/>
          <a:p>
            <a:pPr marL="0" lvl="0" indent="0" algn="l">
              <a:lnSpc>
                <a:spcPts val="6628"/>
              </a:lnSpc>
              <a:spcBef>
                <a:spcPct val="0"/>
              </a:spcBef>
            </a:pPr>
            <a:r>
              <a:rPr lang="en-US" sz="5918" dirty="0">
                <a:solidFill>
                  <a:srgbClr val="9B4819"/>
                </a:solidFill>
                <a:latin typeface="芫荽"/>
                <a:ea typeface="芫荽"/>
                <a:cs typeface="芫荽"/>
                <a:sym typeface="芫荽"/>
              </a:rPr>
              <a:t>Shor's Error Correction Code</a:t>
            </a:r>
          </a:p>
        </p:txBody>
      </p:sp>
      <p:sp>
        <p:nvSpPr>
          <p:cNvPr id="4" name="TextBox 4"/>
          <p:cNvSpPr txBox="1"/>
          <p:nvPr/>
        </p:nvSpPr>
        <p:spPr>
          <a:xfrm>
            <a:off x="12877801" y="997270"/>
            <a:ext cx="4381454" cy="721159"/>
          </a:xfrm>
          <a:prstGeom prst="rect">
            <a:avLst/>
          </a:prstGeom>
        </p:spPr>
        <p:txBody>
          <a:bodyPr wrap="square" lIns="0" tIns="0" rIns="0" bIns="0" rtlCol="0" anchor="t">
            <a:spAutoFit/>
          </a:bodyPr>
          <a:lstStyle/>
          <a:p>
            <a:pPr algn="ctr">
              <a:lnSpc>
                <a:spcPts val="6019"/>
              </a:lnSpc>
              <a:spcBef>
                <a:spcPct val="0"/>
              </a:spcBef>
            </a:pPr>
            <a:r>
              <a:rPr lang="en-US" altLang="zh-TW" sz="4400" b="0" i="0" dirty="0">
                <a:solidFill>
                  <a:srgbClr val="9B4819"/>
                </a:solidFill>
                <a:effectLst/>
              </a:rPr>
              <a:t>-Repetition Code</a:t>
            </a:r>
            <a:endParaRPr lang="en-US" sz="4299" spc="257" dirty="0">
              <a:solidFill>
                <a:srgbClr val="9B4819"/>
              </a:solidFill>
              <a:latin typeface="圓體"/>
              <a:ea typeface="圓體"/>
              <a:cs typeface="圓體"/>
              <a:sym typeface="圓體"/>
            </a:endParaRPr>
          </a:p>
        </p:txBody>
      </p:sp>
      <p:sp>
        <p:nvSpPr>
          <p:cNvPr id="5" name="TextBox 5"/>
          <p:cNvSpPr txBox="1"/>
          <p:nvPr/>
        </p:nvSpPr>
        <p:spPr>
          <a:xfrm>
            <a:off x="1514802" y="2857500"/>
            <a:ext cx="15258306" cy="6784358"/>
          </a:xfrm>
          <a:prstGeom prst="rect">
            <a:avLst/>
          </a:prstGeom>
        </p:spPr>
        <p:txBody>
          <a:bodyPr wrap="square" lIns="0" tIns="0" rIns="0" bIns="0" rtlCol="0" anchor="t">
            <a:spAutoFit/>
          </a:bodyPr>
          <a:lstStyle/>
          <a:p>
            <a:pPr algn="ctr">
              <a:lnSpc>
                <a:spcPts val="6000"/>
              </a:lnSpc>
            </a:pPr>
            <a:r>
              <a:rPr lang="zh-TW" altLang="en-US" sz="3600" b="0" i="0" cap="all" dirty="0">
                <a:solidFill>
                  <a:srgbClr val="9B4819"/>
                </a:solidFill>
                <a:effectLst/>
                <a:latin typeface="Microsoft JhengHei Light" panose="020B0304030504040204" pitchFamily="34" charset="-120"/>
                <a:ea typeface="Microsoft JhengHei Light" panose="020B0304030504040204" pitchFamily="34" charset="-120"/>
              </a:rPr>
              <a:t>每個物理量子位元被編碼成三個量子位元。最終的編碼狀態是</a:t>
            </a:r>
            <a:r>
              <a:rPr lang="en-US" altLang="zh-TW" sz="3600" b="0" i="0" cap="all" dirty="0">
                <a:solidFill>
                  <a:srgbClr val="9B4819"/>
                </a:solidFill>
                <a:effectLst/>
                <a:latin typeface="Microsoft JhengHei Light" panose="020B0304030504040204" pitchFamily="34" charset="-120"/>
                <a:ea typeface="Microsoft JhengHei Light" panose="020B0304030504040204" pitchFamily="34" charset="-120"/>
              </a:rPr>
              <a:t>9</a:t>
            </a:r>
            <a:r>
              <a:rPr lang="zh-TW" altLang="en-US" sz="3600" b="0" i="0" cap="all" dirty="0">
                <a:solidFill>
                  <a:srgbClr val="9B4819"/>
                </a:solidFill>
                <a:effectLst/>
                <a:latin typeface="Microsoft JhengHei Light" panose="020B0304030504040204" pitchFamily="34" charset="-120"/>
                <a:ea typeface="Microsoft JhengHei Light" panose="020B0304030504040204" pitchFamily="34" charset="-120"/>
              </a:rPr>
              <a:t>個量子位元，每三個量子位元對應同一個狀態，代表一個初始邏輯量子位元。</a:t>
            </a:r>
            <a:endParaRPr lang="zh-TW" altLang="en-US" sz="3600" cap="all" dirty="0">
              <a:solidFill>
                <a:srgbClr val="9B4819"/>
              </a:solidFill>
              <a:effectLst/>
              <a:latin typeface="Microsoft JhengHei Light" panose="020B0304030504040204" pitchFamily="34" charset="-120"/>
              <a:ea typeface="Microsoft JhengHei Light" panose="020B0304030504040204" pitchFamily="34" charset="-120"/>
            </a:endParaRPr>
          </a:p>
          <a:p>
            <a:pPr algn="ctr">
              <a:lnSpc>
                <a:spcPts val="6000"/>
              </a:lnSpc>
            </a:pPr>
            <a:r>
              <a:rPr lang="en-US" altLang="zh-TW" sz="3600" b="0" i="0" cap="all" dirty="0">
                <a:solidFill>
                  <a:srgbClr val="9B4819"/>
                </a:solidFill>
                <a:effectLst/>
                <a:latin typeface="Microsoft JhengHei Light" panose="020B0304030504040204" pitchFamily="34" charset="-120"/>
                <a:ea typeface="Microsoft JhengHei Light" panose="020B0304030504040204" pitchFamily="34" charset="-120"/>
              </a:rPr>
              <a:t>Shor's Error Correction Code</a:t>
            </a:r>
            <a:r>
              <a:rPr lang="zh-TW" altLang="en-US" sz="3600" b="0" i="0" cap="all" dirty="0">
                <a:solidFill>
                  <a:srgbClr val="9B4819"/>
                </a:solidFill>
                <a:effectLst/>
                <a:latin typeface="Microsoft JhengHei Light" panose="020B0304030504040204" pitchFamily="34" charset="-120"/>
                <a:ea typeface="Microsoft JhengHei Light" panose="020B0304030504040204" pitchFamily="34" charset="-120"/>
              </a:rPr>
              <a:t>是量子運算領域的基礎技術之一。它將一個量子位元的資訊分佈到多個量子位元，並利用冗餘來檢測和修正量子計算過程中的常見錯誤。基於此演算法，形成了本文的構思。然而，值得一提的是，</a:t>
            </a:r>
            <a:r>
              <a:rPr lang="en-US" altLang="zh-TW" sz="3600" b="0" i="0" cap="all" dirty="0">
                <a:solidFill>
                  <a:srgbClr val="9B4819"/>
                </a:solidFill>
                <a:effectLst/>
                <a:latin typeface="Microsoft JhengHei Light" panose="020B0304030504040204" pitchFamily="34" charset="-120"/>
                <a:ea typeface="Microsoft JhengHei Light" panose="020B0304030504040204" pitchFamily="34" charset="-120"/>
              </a:rPr>
              <a:t>1996 </a:t>
            </a:r>
            <a:r>
              <a:rPr lang="zh-TW" altLang="en-US" sz="3600" b="0" i="0" cap="all" dirty="0">
                <a:solidFill>
                  <a:srgbClr val="9B4819"/>
                </a:solidFill>
                <a:effectLst/>
                <a:latin typeface="Microsoft JhengHei Light" panose="020B0304030504040204" pitchFamily="34" charset="-120"/>
                <a:ea typeface="Microsoft JhengHei Light" panose="020B0304030504040204" pitchFamily="34" charset="-120"/>
              </a:rPr>
              <a:t>年，</a:t>
            </a:r>
            <a:r>
              <a:rPr lang="en-US" altLang="zh-TW" sz="3600" b="0" i="0" cap="all" dirty="0">
                <a:solidFill>
                  <a:srgbClr val="9B4819"/>
                </a:solidFill>
                <a:effectLst/>
                <a:latin typeface="Microsoft JhengHei Light" panose="020B0304030504040204" pitchFamily="34" charset="-120"/>
                <a:ea typeface="Microsoft JhengHei Light" panose="020B0304030504040204" pitchFamily="34" charset="-120"/>
              </a:rPr>
              <a:t>Steane [2] </a:t>
            </a:r>
            <a:r>
              <a:rPr lang="zh-TW" altLang="en-US" sz="3600" b="0" i="0" cap="all" dirty="0">
                <a:solidFill>
                  <a:srgbClr val="9B4819"/>
                </a:solidFill>
                <a:effectLst/>
                <a:latin typeface="Microsoft JhengHei Light" panose="020B0304030504040204" pitchFamily="34" charset="-120"/>
                <a:ea typeface="Microsoft JhengHei Light" panose="020B0304030504040204" pitchFamily="34" charset="-120"/>
              </a:rPr>
              <a:t>發現了 </a:t>
            </a:r>
            <a:r>
              <a:rPr lang="en-US" altLang="zh-TW" sz="3600" b="0" i="0" cap="all" dirty="0">
                <a:solidFill>
                  <a:srgbClr val="9B4819"/>
                </a:solidFill>
                <a:effectLst/>
                <a:latin typeface="Microsoft JhengHei Light" panose="020B0304030504040204" pitchFamily="34" charset="-120"/>
                <a:ea typeface="Microsoft JhengHei Light" panose="020B0304030504040204" pitchFamily="34" charset="-120"/>
              </a:rPr>
              <a:t>7 </a:t>
            </a:r>
            <a:r>
              <a:rPr lang="zh-TW" altLang="en-US" sz="3600" b="0" i="0" cap="all" dirty="0">
                <a:solidFill>
                  <a:srgbClr val="9B4819"/>
                </a:solidFill>
                <a:effectLst/>
                <a:latin typeface="Microsoft JhengHei Light" panose="020B0304030504040204" pitchFamily="34" charset="-120"/>
                <a:ea typeface="Microsoft JhengHei Light" panose="020B0304030504040204" pitchFamily="34" charset="-120"/>
              </a:rPr>
              <a:t>個量子位元程式碼中的通用程式碼。 </a:t>
            </a:r>
            <a:r>
              <a:rPr lang="en-US" altLang="zh-TW" sz="3600" b="0" i="0" cap="all" dirty="0">
                <a:solidFill>
                  <a:srgbClr val="9B4819"/>
                </a:solidFill>
                <a:effectLst/>
                <a:latin typeface="Microsoft JhengHei Light" panose="020B0304030504040204" pitchFamily="34" charset="-120"/>
                <a:ea typeface="Microsoft JhengHei Light" panose="020B0304030504040204" pitchFamily="34" charset="-120"/>
              </a:rPr>
              <a:t>Calderbank </a:t>
            </a:r>
            <a:r>
              <a:rPr lang="zh-TW" altLang="en-US" sz="3600" b="0" i="0" cap="all" dirty="0">
                <a:solidFill>
                  <a:srgbClr val="9B4819"/>
                </a:solidFill>
                <a:effectLst/>
                <a:latin typeface="Microsoft JhengHei Light" panose="020B0304030504040204" pitchFamily="34" charset="-120"/>
                <a:ea typeface="Microsoft JhengHei Light" panose="020B0304030504040204" pitchFamily="34" charset="-120"/>
              </a:rPr>
              <a:t>和 </a:t>
            </a:r>
            <a:r>
              <a:rPr lang="en-US" altLang="zh-TW" sz="3600" b="0" i="0" cap="all" dirty="0">
                <a:solidFill>
                  <a:srgbClr val="9B4819"/>
                </a:solidFill>
                <a:effectLst/>
                <a:latin typeface="Microsoft JhengHei Light" panose="020B0304030504040204" pitchFamily="34" charset="-120"/>
                <a:ea typeface="Microsoft JhengHei Light" panose="020B0304030504040204" pitchFamily="34" charset="-120"/>
              </a:rPr>
              <a:t>Shor [3] </a:t>
            </a:r>
            <a:r>
              <a:rPr lang="zh-TW" altLang="en-US" sz="3600" b="0" i="0" cap="all" dirty="0">
                <a:solidFill>
                  <a:srgbClr val="9B4819"/>
                </a:solidFill>
                <a:effectLst/>
                <a:latin typeface="Microsoft JhengHei Light" panose="020B0304030504040204" pitchFamily="34" charset="-120"/>
                <a:ea typeface="Microsoft JhengHei Light" panose="020B0304030504040204" pitchFamily="34" charset="-120"/>
              </a:rPr>
              <a:t>以及 </a:t>
            </a:r>
            <a:r>
              <a:rPr lang="en-US" altLang="zh-TW" sz="3600" b="0" i="0" cap="all" dirty="0">
                <a:solidFill>
                  <a:srgbClr val="9B4819"/>
                </a:solidFill>
                <a:effectLst/>
                <a:latin typeface="Microsoft JhengHei Light" panose="020B0304030504040204" pitchFamily="34" charset="-120"/>
                <a:ea typeface="Microsoft JhengHei Light" panose="020B0304030504040204" pitchFamily="34" charset="-120"/>
              </a:rPr>
              <a:t>Steane [4] </a:t>
            </a:r>
            <a:r>
              <a:rPr lang="zh-TW" altLang="en-US" sz="3600" b="0" i="0" cap="all" dirty="0">
                <a:solidFill>
                  <a:srgbClr val="9B4819"/>
                </a:solidFill>
                <a:effectLst/>
                <a:latin typeface="Microsoft JhengHei Light" panose="020B0304030504040204" pitchFamily="34" charset="-120"/>
                <a:ea typeface="Microsoft JhengHei Light" panose="020B0304030504040204" pitchFamily="34" charset="-120"/>
              </a:rPr>
              <a:t>的論文也展示了量子糾錯的一般理論。</a:t>
            </a:r>
            <a:endParaRPr lang="zh-TW" altLang="en-US" sz="3600" cap="all" dirty="0">
              <a:solidFill>
                <a:srgbClr val="9B4819"/>
              </a:solidFill>
              <a:effectLst/>
              <a:latin typeface="Microsoft JhengHei Light" panose="020B0304030504040204" pitchFamily="34" charset="-120"/>
              <a:ea typeface="Microsoft JhengHei Light" panose="020B0304030504040204" pitchFamily="34" charset="-120"/>
            </a:endParaRPr>
          </a:p>
          <a:p>
            <a:pPr algn="ctr">
              <a:lnSpc>
                <a:spcPts val="5357"/>
              </a:lnSpc>
              <a:spcBef>
                <a:spcPct val="0"/>
              </a:spcBef>
            </a:pPr>
            <a:endParaRPr lang="en-US" sz="3826" spc="229" dirty="0">
              <a:solidFill>
                <a:srgbClr val="9B4819"/>
              </a:solidFill>
              <a:latin typeface="圓體"/>
              <a:ea typeface="圓體"/>
              <a:cs typeface="圓體"/>
              <a:sym typeface="圓體"/>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1E8"/>
        </a:solidFill>
        <a:effectLst/>
      </p:bgPr>
    </p:bg>
    <p:spTree>
      <p:nvGrpSpPr>
        <p:cNvPr id="1" name=""/>
        <p:cNvGrpSpPr/>
        <p:nvPr/>
      </p:nvGrpSpPr>
      <p:grpSpPr>
        <a:xfrm>
          <a:off x="0" y="0"/>
          <a:ext cx="0" cy="0"/>
          <a:chOff x="0" y="0"/>
          <a:chExt cx="0" cy="0"/>
        </a:xfrm>
      </p:grpSpPr>
      <p:sp>
        <p:nvSpPr>
          <p:cNvPr id="4" name="AutoShape 4"/>
          <p:cNvSpPr/>
          <p:nvPr/>
        </p:nvSpPr>
        <p:spPr>
          <a:xfrm flipV="1">
            <a:off x="754043" y="770669"/>
            <a:ext cx="16230600" cy="77057"/>
          </a:xfrm>
          <a:prstGeom prst="line">
            <a:avLst/>
          </a:prstGeom>
          <a:ln w="19050" cap="flat">
            <a:solidFill>
              <a:srgbClr val="BD8F53"/>
            </a:solidFill>
            <a:prstDash val="solid"/>
            <a:headEnd type="none" w="sm" len="sm"/>
            <a:tailEnd type="none" w="sm" len="sm"/>
          </a:ln>
        </p:spPr>
        <p:txBody>
          <a:bodyPr/>
          <a:lstStyle/>
          <a:p>
            <a:endParaRPr lang="zh-TW" altLang="en-US"/>
          </a:p>
        </p:txBody>
      </p:sp>
      <p:sp>
        <p:nvSpPr>
          <p:cNvPr id="5" name="TextBox 5"/>
          <p:cNvSpPr txBox="1"/>
          <p:nvPr/>
        </p:nvSpPr>
        <p:spPr>
          <a:xfrm>
            <a:off x="980371" y="895350"/>
            <a:ext cx="10710219" cy="859476"/>
          </a:xfrm>
          <a:prstGeom prst="rect">
            <a:avLst/>
          </a:prstGeom>
        </p:spPr>
        <p:txBody>
          <a:bodyPr lIns="0" tIns="0" rIns="0" bIns="0" rtlCol="0" anchor="t">
            <a:spAutoFit/>
          </a:bodyPr>
          <a:lstStyle/>
          <a:p>
            <a:pPr marL="0" lvl="0" indent="0" algn="l">
              <a:lnSpc>
                <a:spcPts val="6628"/>
              </a:lnSpc>
              <a:spcBef>
                <a:spcPct val="0"/>
              </a:spcBef>
            </a:pPr>
            <a:r>
              <a:rPr lang="en-US" sz="5918">
                <a:solidFill>
                  <a:srgbClr val="9B4819"/>
                </a:solidFill>
                <a:latin typeface="芫荽"/>
                <a:ea typeface="芫荽"/>
                <a:cs typeface="芫荽"/>
                <a:sym typeface="芫荽"/>
              </a:rPr>
              <a:t>Reasons for Error Correction</a:t>
            </a:r>
          </a:p>
        </p:txBody>
      </p:sp>
      <p:pic>
        <p:nvPicPr>
          <p:cNvPr id="10" name="Picture 9">
            <a:extLst>
              <a:ext uri="{FF2B5EF4-FFF2-40B4-BE49-F238E27FC236}">
                <a16:creationId xmlns:a16="http://schemas.microsoft.com/office/drawing/2014/main" id="{90CB702E-7595-E5FC-5941-D940ED7D51F4}"/>
              </a:ext>
            </a:extLst>
          </p:cNvPr>
          <p:cNvPicPr>
            <a:picLocks noChangeAspect="1"/>
          </p:cNvPicPr>
          <p:nvPr/>
        </p:nvPicPr>
        <p:blipFill>
          <a:blip r:embed="rId2"/>
          <a:stretch>
            <a:fillRect/>
          </a:stretch>
        </p:blipFill>
        <p:spPr>
          <a:xfrm>
            <a:off x="786700" y="1943100"/>
            <a:ext cx="16086157" cy="680376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1E8"/>
        </a:solidFill>
        <a:effectLst/>
      </p:bgPr>
    </p:bg>
    <p:spTree>
      <p:nvGrpSpPr>
        <p:cNvPr id="1" name=""/>
        <p:cNvGrpSpPr/>
        <p:nvPr/>
      </p:nvGrpSpPr>
      <p:grpSpPr>
        <a:xfrm>
          <a:off x="0" y="0"/>
          <a:ext cx="0" cy="0"/>
          <a:chOff x="0" y="0"/>
          <a:chExt cx="0" cy="0"/>
        </a:xfrm>
      </p:grpSpPr>
      <p:sp>
        <p:nvSpPr>
          <p:cNvPr id="2" name="AutoShape 2"/>
          <p:cNvSpPr/>
          <p:nvPr/>
        </p:nvSpPr>
        <p:spPr>
          <a:xfrm flipV="1">
            <a:off x="1028655" y="857250"/>
            <a:ext cx="16230600" cy="77057"/>
          </a:xfrm>
          <a:prstGeom prst="line">
            <a:avLst/>
          </a:prstGeom>
          <a:ln w="19050" cap="flat">
            <a:solidFill>
              <a:srgbClr val="BD8F53"/>
            </a:solidFill>
            <a:prstDash val="solid"/>
            <a:headEnd type="none" w="sm" len="sm"/>
            <a:tailEnd type="none" w="sm" len="sm"/>
          </a:ln>
        </p:spPr>
        <p:txBody>
          <a:bodyPr/>
          <a:lstStyle/>
          <a:p>
            <a:endParaRPr lang="zh-TW" altLang="en-US"/>
          </a:p>
        </p:txBody>
      </p:sp>
      <p:sp>
        <p:nvSpPr>
          <p:cNvPr id="3" name="Freeform 3"/>
          <p:cNvSpPr/>
          <p:nvPr/>
        </p:nvSpPr>
        <p:spPr>
          <a:xfrm>
            <a:off x="5569758" y="3374668"/>
            <a:ext cx="12345968" cy="6358173"/>
          </a:xfrm>
          <a:custGeom>
            <a:avLst/>
            <a:gdLst/>
            <a:ahLst/>
            <a:cxnLst/>
            <a:rect l="l" t="t" r="r" b="b"/>
            <a:pathLst>
              <a:path w="12345968" h="6358173">
                <a:moveTo>
                  <a:pt x="0" y="0"/>
                </a:moveTo>
                <a:lnTo>
                  <a:pt x="12345968" y="0"/>
                </a:lnTo>
                <a:lnTo>
                  <a:pt x="12345968" y="6358174"/>
                </a:lnTo>
                <a:lnTo>
                  <a:pt x="0" y="6358174"/>
                </a:lnTo>
                <a:lnTo>
                  <a:pt x="0" y="0"/>
                </a:lnTo>
                <a:close/>
              </a:path>
            </a:pathLst>
          </a:custGeom>
          <a:blipFill>
            <a:blip r:embed="rId2"/>
            <a:stretch>
              <a:fillRect/>
            </a:stretch>
          </a:blipFill>
        </p:spPr>
        <p:txBody>
          <a:bodyPr/>
          <a:lstStyle/>
          <a:p>
            <a:endParaRPr lang="zh-TW" altLang="en-US"/>
          </a:p>
        </p:txBody>
      </p:sp>
      <p:sp>
        <p:nvSpPr>
          <p:cNvPr id="4" name="TextBox 4"/>
          <p:cNvSpPr txBox="1"/>
          <p:nvPr/>
        </p:nvSpPr>
        <p:spPr>
          <a:xfrm>
            <a:off x="980371" y="895350"/>
            <a:ext cx="10710219" cy="859476"/>
          </a:xfrm>
          <a:prstGeom prst="rect">
            <a:avLst/>
          </a:prstGeom>
        </p:spPr>
        <p:txBody>
          <a:bodyPr lIns="0" tIns="0" rIns="0" bIns="0" rtlCol="0" anchor="t">
            <a:spAutoFit/>
          </a:bodyPr>
          <a:lstStyle/>
          <a:p>
            <a:pPr marL="0" lvl="0" indent="0" algn="l">
              <a:lnSpc>
                <a:spcPts val="6628"/>
              </a:lnSpc>
              <a:spcBef>
                <a:spcPct val="0"/>
              </a:spcBef>
            </a:pPr>
            <a:r>
              <a:rPr lang="en-US" sz="5918">
                <a:solidFill>
                  <a:srgbClr val="9B4819"/>
                </a:solidFill>
                <a:latin typeface="芫荽"/>
                <a:ea typeface="芫荽"/>
                <a:cs typeface="芫荽"/>
                <a:sym typeface="芫荽"/>
              </a:rPr>
              <a:t>Reasons for Error Correction</a:t>
            </a:r>
          </a:p>
        </p:txBody>
      </p:sp>
      <p:sp>
        <p:nvSpPr>
          <p:cNvPr id="5" name="TextBox 5"/>
          <p:cNvSpPr txBox="1"/>
          <p:nvPr/>
        </p:nvSpPr>
        <p:spPr>
          <a:xfrm>
            <a:off x="8430459" y="1754826"/>
            <a:ext cx="9445799" cy="2204386"/>
          </a:xfrm>
          <a:prstGeom prst="rect">
            <a:avLst/>
          </a:prstGeom>
        </p:spPr>
        <p:txBody>
          <a:bodyPr wrap="square" lIns="0" tIns="0" rIns="0" bIns="0" rtlCol="0" anchor="t">
            <a:spAutoFit/>
          </a:bodyPr>
          <a:lstStyle/>
          <a:p>
            <a:pPr>
              <a:lnSpc>
                <a:spcPts val="6000"/>
              </a:lnSpc>
            </a:pPr>
            <a:r>
              <a:rPr lang="en-US" altLang="zh-TW" sz="4400" b="0" i="0" cap="all" dirty="0">
                <a:solidFill>
                  <a:srgbClr val="9B4819"/>
                </a:solidFill>
                <a:effectLst/>
                <a:latin typeface="YACkoNusrzI 0"/>
              </a:rPr>
              <a:t>-The Arrangement of </a:t>
            </a:r>
            <a:endParaRPr lang="en-US" altLang="zh-TW" sz="4400" cap="all" dirty="0">
              <a:solidFill>
                <a:srgbClr val="9B4819"/>
              </a:solidFill>
              <a:effectLst/>
              <a:latin typeface="YACkoNusrzI 0"/>
            </a:endParaRPr>
          </a:p>
          <a:p>
            <a:pPr>
              <a:lnSpc>
                <a:spcPts val="6000"/>
              </a:lnSpc>
            </a:pPr>
            <a:r>
              <a:rPr lang="en-US" altLang="zh-TW" sz="4400" b="0" i="0" cap="all" dirty="0">
                <a:solidFill>
                  <a:srgbClr val="9B4819"/>
                </a:solidFill>
                <a:effectLst/>
                <a:latin typeface="YACkoNusrzI 0"/>
              </a:rPr>
              <a:t>the Quantum Computer Qubit Grid</a:t>
            </a:r>
            <a:endParaRPr lang="en-US" altLang="zh-TW" sz="4400" cap="all" dirty="0">
              <a:solidFill>
                <a:srgbClr val="9B4819"/>
              </a:solidFill>
              <a:effectLst/>
              <a:latin typeface="YACkoNusrzI 0"/>
            </a:endParaRPr>
          </a:p>
          <a:p>
            <a:pPr algn="ctr">
              <a:lnSpc>
                <a:spcPts val="5736"/>
              </a:lnSpc>
            </a:pPr>
            <a:endParaRPr lang="en-US" sz="4097" spc="245" dirty="0">
              <a:solidFill>
                <a:srgbClr val="9B4819"/>
              </a:solidFill>
              <a:latin typeface="圓體"/>
              <a:ea typeface="圓體"/>
              <a:cs typeface="圓體"/>
              <a:sym typeface="圓體"/>
            </a:endParaRPr>
          </a:p>
        </p:txBody>
      </p:sp>
      <p:sp>
        <p:nvSpPr>
          <p:cNvPr id="6" name="TextBox 6"/>
          <p:cNvSpPr txBox="1"/>
          <p:nvPr/>
        </p:nvSpPr>
        <p:spPr>
          <a:xfrm>
            <a:off x="980371" y="5143500"/>
            <a:ext cx="3966475" cy="2591672"/>
          </a:xfrm>
          <a:prstGeom prst="rect">
            <a:avLst/>
          </a:prstGeom>
        </p:spPr>
        <p:txBody>
          <a:bodyPr wrap="square" lIns="0" tIns="0" rIns="0" bIns="0" rtlCol="0" anchor="t">
            <a:spAutoFit/>
          </a:bodyPr>
          <a:lstStyle/>
          <a:p>
            <a:pPr algn="l">
              <a:lnSpc>
                <a:spcPts val="4116"/>
              </a:lnSpc>
              <a:spcBef>
                <a:spcPct val="0"/>
              </a:spcBef>
            </a:pPr>
            <a:r>
              <a:rPr lang="zh-TW" altLang="en-US" sz="3200" b="0" i="0" dirty="0">
                <a:solidFill>
                  <a:srgbClr val="9B4819"/>
                </a:solidFill>
                <a:effectLst/>
                <a:latin typeface="Microsoft JhengHei Light" panose="020B0304030504040204" pitchFamily="34" charset="-120"/>
                <a:ea typeface="Microsoft JhengHei Light" panose="020B0304030504040204" pitchFamily="34" charset="-120"/>
              </a:rPr>
              <a:t>我們選擇</a:t>
            </a:r>
            <a:r>
              <a:rPr lang="en-US" altLang="zh-TW" sz="3200" b="0" i="0" dirty="0">
                <a:solidFill>
                  <a:srgbClr val="9B4819"/>
                </a:solidFill>
                <a:effectLst/>
                <a:latin typeface="Microsoft JhengHei Light" panose="020B0304030504040204" pitchFamily="34" charset="-120"/>
                <a:ea typeface="Microsoft JhengHei Light" panose="020B0304030504040204" pitchFamily="34" charset="-120"/>
              </a:rPr>
              <a:t>IBM Heron r1</a:t>
            </a:r>
            <a:r>
              <a:rPr lang="zh-TW" altLang="en-US" sz="3200" b="0" i="0" dirty="0">
                <a:solidFill>
                  <a:srgbClr val="9B4819"/>
                </a:solidFill>
                <a:effectLst/>
                <a:latin typeface="Microsoft JhengHei Light" panose="020B0304030504040204" pitchFamily="34" charset="-120"/>
                <a:ea typeface="Microsoft JhengHei Light" panose="020B0304030504040204" pitchFamily="34" charset="-120"/>
              </a:rPr>
              <a:t>處理器</a:t>
            </a:r>
            <a:r>
              <a:rPr lang="en-US" altLang="zh-TW" sz="3200" b="0" i="0" dirty="0">
                <a:solidFill>
                  <a:srgbClr val="9B4819"/>
                </a:solidFill>
                <a:effectLst/>
                <a:latin typeface="Microsoft JhengHei Light" panose="020B0304030504040204" pitchFamily="34" charset="-120"/>
                <a:ea typeface="Microsoft JhengHei Light" panose="020B0304030504040204" pitchFamily="34" charset="-120"/>
              </a:rPr>
              <a:t>[9]</a:t>
            </a:r>
            <a:r>
              <a:rPr lang="zh-TW" altLang="en-US" sz="3200" b="0" i="0" dirty="0">
                <a:solidFill>
                  <a:srgbClr val="9B4819"/>
                </a:solidFill>
                <a:effectLst/>
                <a:latin typeface="Microsoft JhengHei Light" panose="020B0304030504040204" pitchFamily="34" charset="-120"/>
                <a:ea typeface="Microsoft JhengHei Light" panose="020B0304030504040204" pitchFamily="34" charset="-120"/>
              </a:rPr>
              <a:t>，如圖所示，並開發了量子糾錯線來對應系統中量子位元的排列。</a:t>
            </a:r>
            <a:endParaRPr lang="en-US" sz="2940" b="1" spc="176" dirty="0">
              <a:solidFill>
                <a:srgbClr val="9B4819"/>
              </a:solidFill>
              <a:latin typeface="Microsoft JhengHei Light" panose="020B0304030504040204" pitchFamily="34" charset="-120"/>
              <a:ea typeface="Microsoft JhengHei Light" panose="020B0304030504040204" pitchFamily="34" charset="-120"/>
              <a:cs typeface="圓體"/>
              <a:sym typeface="圓體"/>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1E8"/>
        </a:solidFill>
        <a:effectLst/>
      </p:bgPr>
    </p:bg>
    <p:spTree>
      <p:nvGrpSpPr>
        <p:cNvPr id="1" name=""/>
        <p:cNvGrpSpPr/>
        <p:nvPr/>
      </p:nvGrpSpPr>
      <p:grpSpPr>
        <a:xfrm>
          <a:off x="0" y="0"/>
          <a:ext cx="0" cy="0"/>
          <a:chOff x="0" y="0"/>
          <a:chExt cx="0" cy="0"/>
        </a:xfrm>
      </p:grpSpPr>
      <p:sp>
        <p:nvSpPr>
          <p:cNvPr id="5" name="AutoShape 5"/>
          <p:cNvSpPr/>
          <p:nvPr/>
        </p:nvSpPr>
        <p:spPr>
          <a:xfrm flipV="1">
            <a:off x="1028655" y="857250"/>
            <a:ext cx="16230600" cy="77057"/>
          </a:xfrm>
          <a:prstGeom prst="line">
            <a:avLst/>
          </a:prstGeom>
          <a:ln w="19050" cap="flat">
            <a:solidFill>
              <a:srgbClr val="BD8F53"/>
            </a:solidFill>
            <a:prstDash val="solid"/>
            <a:headEnd type="none" w="sm" len="sm"/>
            <a:tailEnd type="none" w="sm" len="sm"/>
          </a:ln>
        </p:spPr>
        <p:txBody>
          <a:bodyPr/>
          <a:lstStyle/>
          <a:p>
            <a:endParaRPr lang="zh-TW" altLang="en-US"/>
          </a:p>
        </p:txBody>
      </p:sp>
      <p:sp>
        <p:nvSpPr>
          <p:cNvPr id="24" name="TextBox 24"/>
          <p:cNvSpPr txBox="1"/>
          <p:nvPr/>
        </p:nvSpPr>
        <p:spPr>
          <a:xfrm>
            <a:off x="980371" y="895350"/>
            <a:ext cx="10710219" cy="859476"/>
          </a:xfrm>
          <a:prstGeom prst="rect">
            <a:avLst/>
          </a:prstGeom>
        </p:spPr>
        <p:txBody>
          <a:bodyPr lIns="0" tIns="0" rIns="0" bIns="0" rtlCol="0" anchor="t">
            <a:spAutoFit/>
          </a:bodyPr>
          <a:lstStyle/>
          <a:p>
            <a:pPr marL="0" lvl="0" indent="0" algn="l">
              <a:lnSpc>
                <a:spcPts val="6628"/>
              </a:lnSpc>
              <a:spcBef>
                <a:spcPct val="0"/>
              </a:spcBef>
            </a:pPr>
            <a:r>
              <a:rPr lang="en-US" sz="5918">
                <a:solidFill>
                  <a:srgbClr val="9B4819"/>
                </a:solidFill>
                <a:latin typeface="芫荽"/>
                <a:ea typeface="芫荽"/>
                <a:cs typeface="芫荽"/>
                <a:sym typeface="芫荽"/>
              </a:rPr>
              <a:t>Implementation and Analysis</a:t>
            </a:r>
          </a:p>
        </p:txBody>
      </p:sp>
      <p:pic>
        <p:nvPicPr>
          <p:cNvPr id="27" name="Picture 26">
            <a:extLst>
              <a:ext uri="{FF2B5EF4-FFF2-40B4-BE49-F238E27FC236}">
                <a16:creationId xmlns:a16="http://schemas.microsoft.com/office/drawing/2014/main" id="{7FC41C58-F2A1-7ECE-C426-4E32C6E0FC61}"/>
              </a:ext>
            </a:extLst>
          </p:cNvPr>
          <p:cNvPicPr>
            <a:picLocks noChangeAspect="1"/>
          </p:cNvPicPr>
          <p:nvPr/>
        </p:nvPicPr>
        <p:blipFill>
          <a:blip r:embed="rId2"/>
          <a:stretch>
            <a:fillRect/>
          </a:stretch>
        </p:blipFill>
        <p:spPr>
          <a:xfrm>
            <a:off x="4953000" y="1749383"/>
            <a:ext cx="12954000" cy="755506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1E8"/>
        </a:solidFill>
        <a:effectLst/>
      </p:bgPr>
    </p:bg>
    <p:spTree>
      <p:nvGrpSpPr>
        <p:cNvPr id="1" name=""/>
        <p:cNvGrpSpPr/>
        <p:nvPr/>
      </p:nvGrpSpPr>
      <p:grpSpPr>
        <a:xfrm>
          <a:off x="0" y="0"/>
          <a:ext cx="0" cy="0"/>
          <a:chOff x="0" y="0"/>
          <a:chExt cx="0" cy="0"/>
        </a:xfrm>
      </p:grpSpPr>
      <p:sp>
        <p:nvSpPr>
          <p:cNvPr id="2" name="AutoShape 2"/>
          <p:cNvSpPr/>
          <p:nvPr/>
        </p:nvSpPr>
        <p:spPr>
          <a:xfrm flipV="1">
            <a:off x="1028655" y="857250"/>
            <a:ext cx="16230600" cy="77057"/>
          </a:xfrm>
          <a:prstGeom prst="line">
            <a:avLst/>
          </a:prstGeom>
          <a:ln w="19050" cap="flat">
            <a:solidFill>
              <a:srgbClr val="BD8F53"/>
            </a:solidFill>
            <a:prstDash val="solid"/>
            <a:headEnd type="none" w="sm" len="sm"/>
            <a:tailEnd type="none" w="sm" len="sm"/>
          </a:ln>
        </p:spPr>
        <p:txBody>
          <a:bodyPr/>
          <a:lstStyle/>
          <a:p>
            <a:endParaRPr lang="zh-TW" altLang="en-US"/>
          </a:p>
        </p:txBody>
      </p:sp>
      <p:sp>
        <p:nvSpPr>
          <p:cNvPr id="21" name="TextBox 21"/>
          <p:cNvSpPr txBox="1"/>
          <p:nvPr/>
        </p:nvSpPr>
        <p:spPr>
          <a:xfrm>
            <a:off x="980371" y="895350"/>
            <a:ext cx="10710219" cy="859476"/>
          </a:xfrm>
          <a:prstGeom prst="rect">
            <a:avLst/>
          </a:prstGeom>
        </p:spPr>
        <p:txBody>
          <a:bodyPr lIns="0" tIns="0" rIns="0" bIns="0" rtlCol="0" anchor="t">
            <a:spAutoFit/>
          </a:bodyPr>
          <a:lstStyle/>
          <a:p>
            <a:pPr marL="0" lvl="0" indent="0" algn="l">
              <a:lnSpc>
                <a:spcPts val="6628"/>
              </a:lnSpc>
              <a:spcBef>
                <a:spcPct val="0"/>
              </a:spcBef>
            </a:pPr>
            <a:r>
              <a:rPr lang="en-US" sz="5918">
                <a:solidFill>
                  <a:srgbClr val="9B4819"/>
                </a:solidFill>
                <a:latin typeface="芫荽"/>
                <a:ea typeface="芫荽"/>
                <a:cs typeface="芫荽"/>
                <a:sym typeface="芫荽"/>
              </a:rPr>
              <a:t>Implementation and Analysis</a:t>
            </a:r>
          </a:p>
        </p:txBody>
      </p:sp>
      <p:pic>
        <p:nvPicPr>
          <p:cNvPr id="27" name="Picture 26">
            <a:extLst>
              <a:ext uri="{FF2B5EF4-FFF2-40B4-BE49-F238E27FC236}">
                <a16:creationId xmlns:a16="http://schemas.microsoft.com/office/drawing/2014/main" id="{195B4558-07C3-E364-A981-DC0D8B9764E4}"/>
              </a:ext>
            </a:extLst>
          </p:cNvPr>
          <p:cNvPicPr>
            <a:picLocks noChangeAspect="1"/>
          </p:cNvPicPr>
          <p:nvPr/>
        </p:nvPicPr>
        <p:blipFill>
          <a:blip r:embed="rId2"/>
          <a:stretch>
            <a:fillRect/>
          </a:stretch>
        </p:blipFill>
        <p:spPr>
          <a:xfrm>
            <a:off x="0" y="1676763"/>
            <a:ext cx="18288000" cy="861023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1334</TotalTime>
  <Words>979</Words>
  <Application>Microsoft Office PowerPoint</Application>
  <PresentationFormat>Custom</PresentationFormat>
  <Paragraphs>97</Paragraphs>
  <Slides>37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芫荽</vt:lpstr>
      <vt:lpstr>Calibri</vt:lpstr>
      <vt:lpstr>Microsoft JhengHei Light</vt:lpstr>
      <vt:lpstr>Noto Sans T Chinese</vt:lpstr>
      <vt:lpstr>YACkoNusrzI 0</vt:lpstr>
      <vt:lpstr>Arial</vt:lpstr>
      <vt:lpstr>圓體</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12/4專題展ppt</dc:title>
  <cp:lastModifiedBy>江庭瑄</cp:lastModifiedBy>
  <cp:revision>8</cp:revision>
  <dcterms:created xsi:type="dcterms:W3CDTF">2006-08-16T00:00:00Z</dcterms:created>
  <dcterms:modified xsi:type="dcterms:W3CDTF">2024-12-02T15:35:27Z</dcterms:modified>
  <dc:identifier>DAGDxxouocE</dc:identifier>
</cp:coreProperties>
</file>